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m4a" ContentType="audio/unknown"/>
  <Default Extension="mid"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06" r:id="rId1"/>
  </p:sldMasterIdLst>
  <p:notesMasterIdLst>
    <p:notesMasterId r:id="rId39"/>
  </p:notesMasterIdLst>
  <p:sldIdLst>
    <p:sldId id="309" r:id="rId2"/>
    <p:sldId id="311" r:id="rId3"/>
    <p:sldId id="310" r:id="rId4"/>
    <p:sldId id="265" r:id="rId5"/>
    <p:sldId id="294" r:id="rId6"/>
    <p:sldId id="357" r:id="rId7"/>
    <p:sldId id="358" r:id="rId8"/>
    <p:sldId id="359" r:id="rId9"/>
    <p:sldId id="266" r:id="rId10"/>
    <p:sldId id="267" r:id="rId11"/>
    <p:sldId id="287" r:id="rId12"/>
    <p:sldId id="261" r:id="rId13"/>
    <p:sldId id="296" r:id="rId14"/>
    <p:sldId id="366" r:id="rId15"/>
    <p:sldId id="360" r:id="rId16"/>
    <p:sldId id="361" r:id="rId17"/>
    <p:sldId id="363" r:id="rId18"/>
    <p:sldId id="329" r:id="rId19"/>
    <p:sldId id="330" r:id="rId20"/>
    <p:sldId id="333" r:id="rId21"/>
    <p:sldId id="325" r:id="rId22"/>
    <p:sldId id="362" r:id="rId23"/>
    <p:sldId id="367" r:id="rId24"/>
    <p:sldId id="368" r:id="rId25"/>
    <p:sldId id="370" r:id="rId26"/>
    <p:sldId id="369" r:id="rId27"/>
    <p:sldId id="371" r:id="rId28"/>
    <p:sldId id="373" r:id="rId29"/>
    <p:sldId id="374" r:id="rId30"/>
    <p:sldId id="375" r:id="rId31"/>
    <p:sldId id="376" r:id="rId32"/>
    <p:sldId id="377" r:id="rId33"/>
    <p:sldId id="378" r:id="rId34"/>
    <p:sldId id="335" r:id="rId35"/>
    <p:sldId id="336" r:id="rId36"/>
    <p:sldId id="337" r:id="rId37"/>
    <p:sldId id="379" r:id="rId3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Verdana" charset="0"/>
        <a:ea typeface="ＭＳ Ｐゴシック" charset="0"/>
        <a:cs typeface="ＭＳ Ｐゴシック" charset="0"/>
      </a:defRPr>
    </a:lvl5pPr>
    <a:lvl6pPr marL="2286000" algn="l" defTabSz="457200" rtl="0" eaLnBrk="1" latinLnBrk="0" hangingPunct="1">
      <a:defRPr sz="2400" kern="1200">
        <a:solidFill>
          <a:schemeClr val="tx1"/>
        </a:solidFill>
        <a:latin typeface="Verdana" charset="0"/>
        <a:ea typeface="ＭＳ Ｐゴシック" charset="0"/>
        <a:cs typeface="ＭＳ Ｐゴシック" charset="0"/>
      </a:defRPr>
    </a:lvl6pPr>
    <a:lvl7pPr marL="2743200" algn="l" defTabSz="457200" rtl="0" eaLnBrk="1" latinLnBrk="0" hangingPunct="1">
      <a:defRPr sz="2400" kern="1200">
        <a:solidFill>
          <a:schemeClr val="tx1"/>
        </a:solidFill>
        <a:latin typeface="Verdana" charset="0"/>
        <a:ea typeface="ＭＳ Ｐゴシック" charset="0"/>
        <a:cs typeface="ＭＳ Ｐゴシック" charset="0"/>
      </a:defRPr>
    </a:lvl7pPr>
    <a:lvl8pPr marL="3200400" algn="l" defTabSz="457200" rtl="0" eaLnBrk="1" latinLnBrk="0" hangingPunct="1">
      <a:defRPr sz="2400" kern="1200">
        <a:solidFill>
          <a:schemeClr val="tx1"/>
        </a:solidFill>
        <a:latin typeface="Verdana" charset="0"/>
        <a:ea typeface="ＭＳ Ｐゴシック" charset="0"/>
        <a:cs typeface="ＭＳ Ｐゴシック" charset="0"/>
      </a:defRPr>
    </a:lvl8pPr>
    <a:lvl9pPr marL="3657600" algn="l" defTabSz="457200" rtl="0" eaLnBrk="1" latinLnBrk="0" hangingPunct="1">
      <a:defRPr sz="2400" kern="1200">
        <a:solidFill>
          <a:schemeClr val="tx1"/>
        </a:solidFill>
        <a:latin typeface="Verdan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8214" autoAdjust="0"/>
  </p:normalViewPr>
  <p:slideViewPr>
    <p:cSldViewPr>
      <p:cViewPr varScale="1">
        <p:scale>
          <a:sx n="97" d="100"/>
          <a:sy n="97" d="100"/>
        </p:scale>
        <p:origin x="-143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20"/>
    </p:cViewPr>
  </p:sorterViewPr>
  <p:notesViewPr>
    <p:cSldViewPr>
      <p:cViewPr varScale="1">
        <p:scale>
          <a:sx n="80" d="100"/>
          <a:sy n="80" d="100"/>
        </p:scale>
        <p:origin x="-1856"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a:p>
        </p:txBody>
      </p:sp>
      <p:sp>
        <p:nvSpPr>
          <p:cNvPr id="67587"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p>
        </p:txBody>
      </p:sp>
      <p:sp>
        <p:nvSpPr>
          <p:cNvPr id="675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7589"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7590"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a:p>
        </p:txBody>
      </p:sp>
      <p:sp>
        <p:nvSpPr>
          <p:cNvPr id="67591"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D4567FDE-3833-6F4B-9142-DADEF50ACA49}" type="slidenum">
              <a:rPr lang="en-US"/>
              <a:pPr>
                <a:defRPr/>
              </a:pPr>
              <a:t>‹#›</a:t>
            </a:fld>
            <a:endParaRPr lang="en-US"/>
          </a:p>
        </p:txBody>
      </p:sp>
    </p:spTree>
    <p:extLst>
      <p:ext uri="{BB962C8B-B14F-4D97-AF65-F5344CB8AC3E}">
        <p14:creationId xmlns:p14="http://schemas.microsoft.com/office/powerpoint/2010/main" val="33981364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B2446F2-D259-1A46-BCAF-BA0FF4065F42}" type="slidenum">
              <a:rPr lang="en-US" sz="1200">
                <a:latin typeface="Arial" charset="0"/>
              </a:rPr>
              <a:pPr/>
              <a:t>4</a:t>
            </a:fld>
            <a:endParaRPr lang="en-US" sz="1200">
              <a:latin typeface="Arial" charset="0"/>
            </a:endParaRPr>
          </a:p>
        </p:txBody>
      </p:sp>
      <p:sp>
        <p:nvSpPr>
          <p:cNvPr id="113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a:noFill/>
        </p:spPr>
        <p:txBody>
          <a:bodyPr/>
          <a:lstStyle/>
          <a:p>
            <a:pPr eaLnBrk="1" hangingPunct="1"/>
            <a:r>
              <a:rPr lang="en-US"/>
              <a:t>I tried to avoid the problems I’ve just described by using multidimensional point sets instead of strings to represent the music and then developing algorithms to work on these point sets.</a:t>
            </a:r>
          </a:p>
          <a:p>
            <a:pPr eaLnBrk="1" hangingPunct="1"/>
            <a:r>
              <a:rPr lang="en-US"/>
              <a:t>The algorithms developed work on point sets of any dimensionality.</a:t>
            </a:r>
          </a:p>
          <a:p>
            <a:pPr eaLnBrk="1" hangingPunct="1"/>
            <a:r>
              <a:rPr lang="en-US"/>
              <a:t>There are many possible ways of representing a passage of music using a multidimensional point set but the way shown here has proved to be very useful.</a:t>
            </a:r>
          </a:p>
          <a:p>
            <a:pPr eaLnBrk="1" hangingPunct="1"/>
            <a:r>
              <a:rPr lang="en-US"/>
              <a:t>Note that patterns A, B and C sound like versions of the same thing but have different representations in the chromatic-pitch-against time representation. Thus, to find these matches in this representation, you’d have to use an approximate matching algorithm.</a:t>
            </a:r>
          </a:p>
          <a:p>
            <a:pPr eaLnBrk="1" hangingPunct="1"/>
            <a:r>
              <a:rPr lang="en-US"/>
              <a:t>However, the notation nicely represents the fact that these three patterns are heard as being versions of the same thing by representing each one as a falling step followed by two rising steps.</a:t>
            </a:r>
          </a:p>
          <a:p>
            <a:pPr eaLnBrk="1" hangingPunct="1"/>
            <a:r>
              <a:rPr lang="en-US"/>
              <a:t>By using the diatonic pitch dimension and onset time, we can obtain such a representation.</a:t>
            </a:r>
          </a:p>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56486E7-46DE-CA41-B84D-93969C9F98D0}" type="slidenum">
              <a:rPr lang="en-US" sz="1200">
                <a:latin typeface="Arial" charset="0"/>
              </a:rPr>
              <a:pPr/>
              <a:t>5</a:t>
            </a:fld>
            <a:endParaRPr lang="en-US" sz="1200">
              <a:latin typeface="Arial" charset="0"/>
            </a:endParaRPr>
          </a:p>
        </p:txBody>
      </p:sp>
      <p:sp>
        <p:nvSpPr>
          <p:cNvPr id="14848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555" name="Rectangle 1027"/>
          <p:cNvSpPr>
            <a:spLocks noGrp="1" noChangeArrowheads="1"/>
          </p:cNvSpPr>
          <p:nvPr>
            <p:ph type="body" idx="1"/>
          </p:nvPr>
        </p:nvSpPr>
        <p:spPr>
          <a:noFill/>
        </p:spPr>
        <p:txBody>
          <a:bodyPr/>
          <a:lstStyle/>
          <a:p>
            <a:pPr eaLnBrk="1" hangingPunct="1"/>
            <a:r>
              <a:rPr lang="en-US"/>
              <a:t>However, when we’re trying to find interesting repeated patterns in tonal music, that is, music which has a key, it is often more fruitful to use a two dimensional projection which gives the diatonic pitch of the note and its onset time, as shown here.</a:t>
            </a:r>
          </a:p>
          <a:p>
            <a:pPr eaLnBrk="1" hangingPunct="1"/>
            <a:endParaRPr lang="en-US"/>
          </a:p>
          <a:p>
            <a:pPr eaLnBrk="1" hangingPunct="1"/>
            <a:r>
              <a:rPr lang="en-US"/>
              <a:t>Here, patterns A, B and C are exactly translationally equivalent and can thus be discovered using a fast exact matching algorithm.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0AB12E8-6795-4F42-9914-8D6B9912C8AF}" type="slidenum">
              <a:rPr lang="en-US" sz="1200">
                <a:latin typeface="Arial" charset="0"/>
              </a:rPr>
              <a:pPr/>
              <a:t>9</a:t>
            </a:fld>
            <a:endParaRPr lang="en-US" sz="1200">
              <a:latin typeface="Arial" charset="0"/>
            </a:endParaRPr>
          </a:p>
        </p:txBody>
      </p:sp>
      <p:sp>
        <p:nvSpPr>
          <p:cNvPr id="114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a:noFill/>
        </p:spPr>
        <p:txBody>
          <a:bodyPr/>
          <a:lstStyle/>
          <a:p>
            <a:pPr eaLnBrk="1" hangingPunct="1"/>
            <a:r>
              <a:rPr lang="en-US"/>
              <a:t>The first algorithm I’m going to describe is the SIA algorithm which takes as input a multidimensional point set and discovers, for every vector, the points in this point set that are mapped onto other points in the point set by that vector.</a:t>
            </a:r>
          </a:p>
          <a:p>
            <a:pPr eaLnBrk="1" hangingPunct="1"/>
            <a:r>
              <a:rPr lang="en-US"/>
              <a:t>For convenience, I’ll call the complete set of points being analyzed the </a:t>
            </a:r>
            <a:r>
              <a:rPr lang="en-US" i="1"/>
              <a:t>DATASET and any subset of the dataset a PATTERN.</a:t>
            </a:r>
            <a:endParaRPr lang="en-US"/>
          </a:p>
          <a:p>
            <a:pPr eaLnBrk="1" hangingPunct="1"/>
            <a:r>
              <a:rPr lang="en-US"/>
              <a:t>I say that a pattern is TRANSLATABLE by a particular vector within a dataset if it can be translated by that vector to give another pattern in the dataset. For example, the pattern {a,d} here is translatable within this dataset by the vector &lt;1,0&gt;.</a:t>
            </a:r>
          </a:p>
          <a:p>
            <a:pPr eaLnBrk="1" hangingPunct="1"/>
            <a:r>
              <a:rPr lang="en-US"/>
              <a:t>And the pattern that contains ALL the points that are mapped onto other points in the dataset by a particular vector is the MAXIMAL TRANSLATABLE PATTERN for that vector. So the maximal translatable pattern or MTP in this dataset for the vector &lt;1,0&gt; is the pattern {a,b,d} and the MTP for the vector &lt;1,1&gt; in this dataset is {a,c}.</a:t>
            </a:r>
          </a:p>
          <a:p>
            <a:pPr eaLnBrk="1" hangingPunct="1"/>
            <a:r>
              <a:rPr lang="en-US"/>
              <a:t>So SIA discovers all the non-empty maximal translatable patterns in a dataset.</a:t>
            </a:r>
          </a:p>
          <a:p>
            <a:pPr eaLnBrk="1" hangingPunct="1"/>
            <a:r>
              <a:rPr lang="en-US"/>
              <a:t>It does this by first sorting the points in the dataset into lexicographical order and then computing the vector from each point to every other point in the dataset that is lexicographically greater. These vectors are stored in a table like this one here which we call a VECTOR TABLE. And each vector is stored with a pointer that points back to the origin point for which it was computed, as indicated by these arrows here. </a:t>
            </a:r>
          </a:p>
          <a:p>
            <a:pPr eaLnBrk="1" hangingPunct="1"/>
            <a:r>
              <a:rPr lang="en-US"/>
              <a:t>The vectors in this table are then sorted into lexicographical order to give a list like the one here on the right and the MTP for each vector can be found directly by reading off the points attached to the adjacent occurrences of that vector in this list.</a:t>
            </a:r>
          </a:p>
          <a:p>
            <a:pPr eaLnBrk="1" hangingPunct="1"/>
            <a:r>
              <a:rPr lang="en-US"/>
              <a:t>The most expensive step is sorting the vectors which can be done in O(kn^2 log n) time. However, by storing the origin points in a hash table and hashing the vectors to get the slot indices, this time complexity can be reduced to O(kn^2).</a:t>
            </a:r>
          </a:p>
          <a:p>
            <a:pPr eaLnBrk="1" hangingPunct="1"/>
            <a:r>
              <a:rPr lang="en-US"/>
              <a:t>And also, obviously, the space used is O(kn^2)</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A6EC89F-062A-4344-9C7C-060583CE4E37}" type="slidenum">
              <a:rPr lang="en-US" sz="1200">
                <a:latin typeface="Arial" charset="0"/>
              </a:rPr>
              <a:pPr/>
              <a:t>10</a:t>
            </a:fld>
            <a:endParaRPr lang="en-US" sz="1200">
              <a:latin typeface="Arial" charset="0"/>
            </a:endParaRPr>
          </a:p>
        </p:txBody>
      </p:sp>
      <p:sp>
        <p:nvSpPr>
          <p:cNvPr id="115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651" name="Rectangle 3"/>
          <p:cNvSpPr>
            <a:spLocks noGrp="1" noChangeArrowheads="1"/>
          </p:cNvSpPr>
          <p:nvPr>
            <p:ph type="body" idx="1"/>
          </p:nvPr>
        </p:nvSpPr>
        <p:spPr>
          <a:noFill/>
        </p:spPr>
        <p:txBody>
          <a:bodyPr/>
          <a:lstStyle/>
          <a:p>
            <a:pPr eaLnBrk="1" hangingPunct="1"/>
            <a:r>
              <a:rPr lang="en-US"/>
              <a:t>SIA only finds one occurrence of each MTP and one vector by which that MTP is translatable within the dataset.</a:t>
            </a:r>
          </a:p>
          <a:p>
            <a:pPr eaLnBrk="1" hangingPunct="1"/>
            <a:r>
              <a:rPr lang="en-US"/>
              <a:t>SIATEC, on the other hand, finds all the MTPs using a slightly modified version of SIA and then finds all the vectors by which each MTP is translatable within the dataset. </a:t>
            </a:r>
          </a:p>
          <a:p>
            <a:pPr eaLnBrk="1" hangingPunct="1"/>
            <a:r>
              <a:rPr lang="en-US"/>
              <a:t>In other words, it finds all the non-empty MTPs and then all the patterns within the dataset that are translationally equivalent to each MTP.</a:t>
            </a:r>
          </a:p>
          <a:p>
            <a:pPr eaLnBrk="1" hangingPunct="1"/>
            <a:r>
              <a:rPr lang="en-US"/>
              <a:t>In SIA, we only needed to compute the vector from each point to every lexicographically greater point because the MTP for a particular vector -</a:t>
            </a:r>
            <a:r>
              <a:rPr lang="en-US" i="1"/>
              <a:t>v</a:t>
            </a:r>
            <a:r>
              <a:rPr lang="en-US"/>
              <a:t> is the same as the pattern that you get by translating the MTP for v by v itself.</a:t>
            </a:r>
          </a:p>
          <a:p>
            <a:pPr eaLnBrk="1" hangingPunct="1"/>
            <a:r>
              <a:rPr lang="en-US"/>
              <a:t>However, in this simple implementation of SIATEC, we can find all the occurrences more efficiently by computing all the interpoint vectors and storing them in a table like this one here. </a:t>
            </a:r>
          </a:p>
          <a:p>
            <a:pPr eaLnBrk="1" hangingPunct="1"/>
            <a:r>
              <a:rPr lang="en-US"/>
              <a:t>If the points in the dataset are sorted into lexicographical order first, then the vectors in this table increase lexicographically as you descend a column and go from right to left along a row.</a:t>
            </a:r>
          </a:p>
          <a:p>
            <a:pPr eaLnBrk="1" hangingPunct="1"/>
            <a:r>
              <a:rPr lang="en-US"/>
              <a:t>Each column contains all the vectors by which the point at the top of the column is translatable within the dataset.</a:t>
            </a:r>
          </a:p>
          <a:p>
            <a:pPr eaLnBrk="1" hangingPunct="1"/>
            <a:r>
              <a:rPr lang="en-US"/>
              <a:t>Therefore the set of vectors by which a given pattern in the dataset is translatable is equal to the intersection of the columns headed by the points in that pattern. For example, the pattern {a,c} is translatable within this dataset by the intersection of the columns for which a and c are the original points.</a:t>
            </a:r>
          </a:p>
          <a:p>
            <a:pPr eaLnBrk="1" hangingPunct="1"/>
            <a:r>
              <a:rPr lang="en-US"/>
              <a:t>By exploiting the orderedness of this table, we can find all the occurrences of a k-dimensional pattern of size m in a dataset of size n in a worst case running time of O(</a:t>
            </a:r>
            <a:r>
              <a:rPr lang="en-US" i="1"/>
              <a:t>kmn</a:t>
            </a:r>
            <a:r>
              <a:rPr lang="en-US"/>
              <a:t>).</a:t>
            </a:r>
          </a:p>
          <a:p>
            <a:pPr eaLnBrk="1" hangingPunct="1"/>
            <a:r>
              <a:rPr lang="en-US"/>
              <a:t>Now, all the MTPs in a dataset can be found by reading through the list of sorted vectors generated by SIA so we know that sum of the cardinalities of the MTPs is less than or equal to n(n-1)/2.</a:t>
            </a:r>
          </a:p>
          <a:p>
            <a:pPr eaLnBrk="1" hangingPunct="1"/>
            <a:r>
              <a:rPr lang="en-US"/>
              <a:t>Therefore the worst case time complexity of this implementation of SIATEC is [as shown] which implies that it is O(kn^3).</a:t>
            </a:r>
          </a:p>
          <a:p>
            <a:pPr eaLnBrk="1" hangingPunct="1"/>
            <a:r>
              <a:rPr lang="en-US"/>
              <a:t>And, obviously, it uses O(kn^2) space.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5567106-59EC-1C47-AF33-9581BA033300}" type="slidenum">
              <a:rPr lang="en-US" sz="1200">
                <a:latin typeface="Arial" charset="0"/>
              </a:rPr>
              <a:pPr/>
              <a:t>11</a:t>
            </a:fld>
            <a:endParaRPr lang="en-US" sz="1200">
              <a:latin typeface="Arial" charset="0"/>
            </a:endParaRPr>
          </a:p>
        </p:txBody>
      </p:sp>
      <p:sp>
        <p:nvSpPr>
          <p:cNvPr id="118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a:noFill/>
        </p:spPr>
        <p:txBody>
          <a:bodyPr/>
          <a:lstStyle/>
          <a:p>
            <a:pPr eaLnBrk="1" hangingPunct="1"/>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EBA890F-FEA0-1147-BC2F-557E971DA58B}" type="slidenum">
              <a:rPr lang="en-US" sz="1200">
                <a:latin typeface="Arial" charset="0"/>
              </a:rPr>
              <a:pPr/>
              <a:t>12</a:t>
            </a:fld>
            <a:endParaRPr lang="en-US" sz="1200">
              <a:latin typeface="Arial" charset="0"/>
            </a:endParaRPr>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71" name="Rectangle 3"/>
          <p:cNvSpPr>
            <a:spLocks noGrp="1" noChangeArrowheads="1"/>
          </p:cNvSpPr>
          <p:nvPr>
            <p:ph type="body" idx="1"/>
          </p:nvPr>
        </p:nvSpPr>
        <p:spPr>
          <a:noFill/>
        </p:spPr>
        <p:txBody>
          <a:bodyPr/>
          <a:lstStyle/>
          <a:p>
            <a:pPr eaLnBrk="1" hangingPunct="1"/>
            <a:r>
              <a:rPr lang="en-US"/>
              <a:t>Although identifying the important repetitions in a passage of music is an essential part of understanding it, most of the pattern repetitions that occur in music are neither perceived nor intended by the composer.</a:t>
            </a:r>
          </a:p>
          <a:p>
            <a:pPr eaLnBrk="1" hangingPunct="1"/>
            <a:r>
              <a:rPr lang="en-US"/>
              <a:t>For example, here we have the first few bars of Rachmaninoff’s Prelude in C sharp minor, Op.3, No.2. </a:t>
            </a:r>
          </a:p>
          <a:p>
            <a:pPr eaLnBrk="1" hangingPunct="1"/>
            <a:r>
              <a:rPr lang="en-US"/>
              <a:t>The pattern consisting of the notes in elliptical boxes is repeated 7 crotchets later, transposed up a minor ninth to give the pattern consisting of the notes in square boxes.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92B6F24-621E-DC4F-8217-F5717F5AB39F}" type="slidenum">
              <a:rPr lang="en-US" sz="1200">
                <a:latin typeface="Arial" charset="0"/>
              </a:rPr>
              <a:pPr/>
              <a:t>13</a:t>
            </a:fld>
            <a:endParaRPr lang="en-US" sz="1200">
              <a:latin typeface="Arial" charset="0"/>
            </a:endParaRPr>
          </a:p>
        </p:txBody>
      </p:sp>
      <p:sp>
        <p:nvSpPr>
          <p:cNvPr id="152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a:noFill/>
        </p:spPr>
        <p:txBody>
          <a:bodyPr/>
          <a:lstStyle/>
          <a:p>
            <a:pPr eaLnBrk="1" hangingPunct="1"/>
            <a:r>
              <a:rPr lang="en-US"/>
              <a:t>We found we could go some way towards isolating the themes and motives in a piece of music by using just three simple heuristics which I will now describe.</a:t>
            </a:r>
          </a:p>
          <a:p>
            <a:pPr eaLnBrk="1" hangingPunct="1"/>
            <a:r>
              <a:rPr lang="en-US"/>
              <a:t>First, let’s define the coverage of a pattern to be the number of distinct points in the dataset in occurrences of the pattern. For example, the coverage of this triangular pattern in this dataset is 6, but in this dataset, its coverage is 9.</a:t>
            </a:r>
          </a:p>
          <a:p>
            <a:pPr eaLnBrk="1" hangingPunct="1"/>
            <a:r>
              <a:rPr lang="en-US"/>
              <a:t>In general, the coverage of a pattern is greater for larger, non-overlapping patterns that occur frequently.</a:t>
            </a:r>
          </a:p>
          <a:p>
            <a:pPr eaLnBrk="1" hangingPunct="1"/>
            <a:r>
              <a:rPr lang="en-US"/>
              <a:t>if we represent a passage of music as a set of points in graph of pitch against time, musical themes generally seem to have relatively high coverage.</a:t>
            </a:r>
          </a:p>
          <a:p>
            <a:pPr eaLnBrk="1" hangingPunct="1"/>
            <a:r>
              <a:rPr lang="en-US"/>
              <a:t>Next, let’s define the compactness of a pattern to be the ratio of the number of points in a pattern to the number of points in the region spanned by the pattern.</a:t>
            </a:r>
          </a:p>
          <a:p>
            <a:pPr eaLnBrk="1" hangingPunct="1"/>
            <a:r>
              <a:rPr lang="en-US"/>
              <a:t>The region spanned by a pattern can be defined in various ways.</a:t>
            </a:r>
          </a:p>
          <a:p>
            <a:pPr eaLnBrk="1" hangingPunct="1"/>
            <a:r>
              <a:rPr lang="en-US"/>
              <a:t>For example, we can define the region spanned by a pattern in a pitch-time representation of a passage of music to be the segment containing all the notes that start between the first and last note onsets in the pattern.</a:t>
            </a:r>
          </a:p>
          <a:p>
            <a:pPr eaLnBrk="1" hangingPunct="1"/>
            <a:r>
              <a:rPr lang="en-US"/>
              <a:t>Alternatively, we could define the region spanned by a pattern in such a representation to be the bounding box or convex hull of the pattern.</a:t>
            </a:r>
          </a:p>
          <a:p>
            <a:pPr eaLnBrk="1" hangingPunct="1"/>
            <a:r>
              <a:rPr lang="en-US"/>
              <a:t>As you can see here, the compactness value obviously depends on how the region spanned by a pattern is defined.</a:t>
            </a:r>
          </a:p>
          <a:p>
            <a:pPr eaLnBrk="1" hangingPunct="1"/>
            <a:r>
              <a:rPr lang="en-US"/>
              <a:t>However, musical themes typically have at least one occurrence with relatively high compactness since this will make the pattern easier to perceive. However, other occurrences may be highly embellished and thus have lower compactness.</a:t>
            </a:r>
          </a:p>
          <a:p>
            <a:pPr eaLnBrk="1" hangingPunct="1"/>
            <a:r>
              <a:rPr lang="en-US"/>
              <a:t>Another interesting heuristic that seems to be useful for isolating themes is the compression ratio that can be achieved by representing the set of points covered by all the occurrences of a pattern by specifying just one occurrence of the pattern together with all the vectors by which the pattern is translatable within the dataset.</a:t>
            </a:r>
          </a:p>
          <a:p>
            <a:pPr eaLnBrk="1" hangingPunct="1"/>
            <a:r>
              <a:rPr lang="en-US"/>
              <a:t>For example, by doing this with the triangular pattern in this dataset, we achieve a compression ratio of 6/5. However, in this dataset, the same pattern can be used to achieve a compression  ratio of 9/5.</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E9F00A-A8B6-9F4C-9AE5-10DE16E56640}" type="slidenum">
              <a:rPr lang="en-US"/>
              <a:pPr/>
              <a:t>14</a:t>
            </a:fld>
            <a:endParaRPr lang="en-US"/>
          </a:p>
        </p:txBody>
      </p:sp>
      <p:sp>
        <p:nvSpPr>
          <p:cNvPr id="119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9811" name="Rectangle 3"/>
          <p:cNvSpPr>
            <a:spLocks noGrp="1" noChangeArrowheads="1"/>
          </p:cNvSpPr>
          <p:nvPr>
            <p:ph type="body" idx="1"/>
          </p:nvPr>
        </p:nvSpPr>
        <p:spPr/>
        <p:txBody>
          <a:bodyPr/>
          <a:lstStyle/>
          <a:p>
            <a:r>
              <a:rPr lang="en-US"/>
              <a:t>We can use SIATEC together with the heuristics I</a:t>
            </a:r>
            <a:r>
              <a:rPr lang="ja-JP" altLang="en-US"/>
              <a:t>’</a:t>
            </a:r>
            <a:r>
              <a:rPr lang="en-US"/>
              <a:t>ve just described to construct a simple compression algorithm which I call COSIATEC. COSIATEC works like this.</a:t>
            </a:r>
          </a:p>
          <a:p>
            <a:r>
              <a:rPr lang="en-US"/>
              <a:t>First we use SIATEC to generate a list of &lt;Pattern, Translator_set&gt; pairs in which each pattern is an MTP and each translator set contains all the non-zero vectors by which the pattern is translatable within the dataset. This generally gives a more efficient  representation of the set of points covered by the occurrences of a pattern.</a:t>
            </a:r>
          </a:p>
          <a:p>
            <a:r>
              <a:rPr lang="en-US"/>
              <a:t>Then we can use the heuristics I</a:t>
            </a:r>
            <a:r>
              <a:rPr lang="ja-JP" altLang="en-US"/>
              <a:t>’</a:t>
            </a:r>
            <a:r>
              <a:rPr lang="en-US"/>
              <a:t>ve just described - compression ratio, coverage and compactness - to choose the </a:t>
            </a:r>
            <a:r>
              <a:rPr lang="ja-JP" altLang="en-US"/>
              <a:t>“</a:t>
            </a:r>
            <a:r>
              <a:rPr lang="en-US"/>
              <a:t>best</a:t>
            </a:r>
            <a:r>
              <a:rPr lang="ja-JP" altLang="en-US"/>
              <a:t>”</a:t>
            </a:r>
            <a:r>
              <a:rPr lang="en-US"/>
              <a:t> pattern </a:t>
            </a:r>
            <a:r>
              <a:rPr lang="en-US" i="1"/>
              <a:t>P</a:t>
            </a:r>
            <a:r>
              <a:rPr lang="en-US"/>
              <a:t> and this pattern is printed out together with its translator set.</a:t>
            </a:r>
          </a:p>
          <a:p>
            <a:r>
              <a:rPr lang="en-US"/>
              <a:t>Then all the points covered by P and its occurrences are removed from the dataset.</a:t>
            </a:r>
          </a:p>
          <a:p>
            <a:r>
              <a:rPr lang="en-US"/>
              <a:t>Then if the dataset is empty, we end; otherwise, we again run SIATEC on the remaining points in the dataset.</a:t>
            </a:r>
          </a:p>
          <a:p>
            <a:r>
              <a:rPr lang="en-US"/>
              <a:t>The result is a print out of the </a:t>
            </a:r>
            <a:r>
              <a:rPr lang="ja-JP" altLang="en-US"/>
              <a:t>“</a:t>
            </a:r>
            <a:r>
              <a:rPr lang="en-US"/>
              <a:t>best</a:t>
            </a:r>
            <a:r>
              <a:rPr lang="ja-JP" altLang="en-US"/>
              <a:t>”</a:t>
            </a:r>
            <a:r>
              <a:rPr lang="en-US"/>
              <a:t> pattern and its translators for each iteration of the cycle and this printout is usually a compressed representation of the input dataset.</a:t>
            </a:r>
          </a:p>
          <a:p>
            <a:r>
              <a:rPr lang="en-US"/>
              <a:t>Obviously, the degree of compression achieved depends on the amount of repetition in the dataset.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6F9ABA-2A0D-6348-8CC7-413F2E6796BC}" type="slidenum">
              <a:rPr lang="en-US"/>
              <a:pPr>
                <a:defRPr/>
              </a:pPr>
              <a:t>‹#›</a:t>
            </a:fld>
            <a:endParaRPr lang="en-US"/>
          </a:p>
        </p:txBody>
      </p:sp>
    </p:spTree>
    <p:extLst>
      <p:ext uri="{BB962C8B-B14F-4D97-AF65-F5344CB8AC3E}">
        <p14:creationId xmlns:p14="http://schemas.microsoft.com/office/powerpoint/2010/main" val="2240718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32F097-7461-7C47-BAAF-F02E4A06CD8D}" type="slidenum">
              <a:rPr lang="en-US"/>
              <a:pPr>
                <a:defRPr/>
              </a:pPr>
              <a:t>‹#›</a:t>
            </a:fld>
            <a:endParaRPr lang="en-US"/>
          </a:p>
        </p:txBody>
      </p:sp>
    </p:spTree>
    <p:extLst>
      <p:ext uri="{BB962C8B-B14F-4D97-AF65-F5344CB8AC3E}">
        <p14:creationId xmlns:p14="http://schemas.microsoft.com/office/powerpoint/2010/main" val="3755298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a-DK"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00A8C8-A7ED-E746-BD07-2D54CD84E070}" type="slidenum">
              <a:rPr lang="en-US"/>
              <a:pPr>
                <a:defRPr/>
              </a:pPr>
              <a:t>‹#›</a:t>
            </a:fld>
            <a:endParaRPr lang="en-US"/>
          </a:p>
        </p:txBody>
      </p:sp>
    </p:spTree>
    <p:extLst>
      <p:ext uri="{BB962C8B-B14F-4D97-AF65-F5344CB8AC3E}">
        <p14:creationId xmlns:p14="http://schemas.microsoft.com/office/powerpoint/2010/main" val="253221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GB"/>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3D3B347-F1DB-9342-8E7F-8205F5316934}" type="slidenum">
              <a:rPr lang="en-US"/>
              <a:pPr>
                <a:defRPr/>
              </a:pPr>
              <a:t>‹#›</a:t>
            </a:fld>
            <a:endParaRPr lang="en-US"/>
          </a:p>
        </p:txBody>
      </p:sp>
    </p:spTree>
    <p:extLst>
      <p:ext uri="{BB962C8B-B14F-4D97-AF65-F5344CB8AC3E}">
        <p14:creationId xmlns:p14="http://schemas.microsoft.com/office/powerpoint/2010/main" val="4262955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757125-3FF2-2440-B161-D75C40A0C80D}" type="slidenum">
              <a:rPr lang="en-US"/>
              <a:pPr>
                <a:defRPr/>
              </a:pPr>
              <a:t>‹#›</a:t>
            </a:fld>
            <a:endParaRPr lang="en-US"/>
          </a:p>
        </p:txBody>
      </p:sp>
    </p:spTree>
    <p:extLst>
      <p:ext uri="{BB962C8B-B14F-4D97-AF65-F5344CB8AC3E}">
        <p14:creationId xmlns:p14="http://schemas.microsoft.com/office/powerpoint/2010/main" val="2586598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4FE984-12C0-C24C-A1D7-0CBB38EECF75}" type="slidenum">
              <a:rPr lang="en-US"/>
              <a:pPr>
                <a:defRPr/>
              </a:pPr>
              <a:t>‹#›</a:t>
            </a:fld>
            <a:endParaRPr lang="en-US"/>
          </a:p>
        </p:txBody>
      </p:sp>
    </p:spTree>
    <p:extLst>
      <p:ext uri="{BB962C8B-B14F-4D97-AF65-F5344CB8AC3E}">
        <p14:creationId xmlns:p14="http://schemas.microsoft.com/office/powerpoint/2010/main" val="3380438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08714C5-EC5A-2741-A5E1-098B82B5729F}" type="slidenum">
              <a:rPr lang="en-US"/>
              <a:pPr>
                <a:defRPr/>
              </a:pPr>
              <a:t>‹#›</a:t>
            </a:fld>
            <a:endParaRPr lang="en-US"/>
          </a:p>
        </p:txBody>
      </p:sp>
    </p:spTree>
    <p:extLst>
      <p:ext uri="{BB962C8B-B14F-4D97-AF65-F5344CB8AC3E}">
        <p14:creationId xmlns:p14="http://schemas.microsoft.com/office/powerpoint/2010/main" val="2807697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E418CF6-0EDC-6F47-AC17-31B2BC6E848B}" type="slidenum">
              <a:rPr lang="en-US"/>
              <a:pPr>
                <a:defRPr/>
              </a:pPr>
              <a:t>‹#›</a:t>
            </a:fld>
            <a:endParaRPr lang="en-US"/>
          </a:p>
        </p:txBody>
      </p:sp>
    </p:spTree>
    <p:extLst>
      <p:ext uri="{BB962C8B-B14F-4D97-AF65-F5344CB8AC3E}">
        <p14:creationId xmlns:p14="http://schemas.microsoft.com/office/powerpoint/2010/main" val="329123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5212BA9-8AE1-5349-A9FE-00C55F8B3F4F}" type="slidenum">
              <a:rPr lang="en-US"/>
              <a:pPr>
                <a:defRPr/>
              </a:pPr>
              <a:t>‹#›</a:t>
            </a:fld>
            <a:endParaRPr lang="en-US"/>
          </a:p>
        </p:txBody>
      </p:sp>
    </p:spTree>
    <p:extLst>
      <p:ext uri="{BB962C8B-B14F-4D97-AF65-F5344CB8AC3E}">
        <p14:creationId xmlns:p14="http://schemas.microsoft.com/office/powerpoint/2010/main" val="1410978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497AFD6-23D3-A049-8CE6-3B7A52CDCF08}" type="slidenum">
              <a:rPr lang="en-US"/>
              <a:pPr>
                <a:defRPr/>
              </a:pPr>
              <a:t>‹#›</a:t>
            </a:fld>
            <a:endParaRPr lang="en-US"/>
          </a:p>
        </p:txBody>
      </p:sp>
    </p:spTree>
    <p:extLst>
      <p:ext uri="{BB962C8B-B14F-4D97-AF65-F5344CB8AC3E}">
        <p14:creationId xmlns:p14="http://schemas.microsoft.com/office/powerpoint/2010/main" val="1041992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A2966D2-8C5D-C543-9473-2C81E5AC292B}" type="slidenum">
              <a:rPr lang="en-US"/>
              <a:pPr>
                <a:defRPr/>
              </a:pPr>
              <a:t>‹#›</a:t>
            </a:fld>
            <a:endParaRPr lang="en-US"/>
          </a:p>
        </p:txBody>
      </p:sp>
    </p:spTree>
    <p:extLst>
      <p:ext uri="{BB962C8B-B14F-4D97-AF65-F5344CB8AC3E}">
        <p14:creationId xmlns:p14="http://schemas.microsoft.com/office/powerpoint/2010/main" val="21174670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71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a-DK"/>
              <a:t>Click to edit Master title style</a:t>
            </a:r>
            <a:endParaRPr lang="en-GB"/>
          </a:p>
        </p:txBody>
      </p:sp>
      <p:sp>
        <p:nvSpPr>
          <p:cNvPr id="471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smtClean="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BCE354C2-6DFE-8B45-AF4C-A7C570726B2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microsoft.com/office/2007/relationships/media" Target="file://localhost/Users/dave/Documents/Work/Research/Talks/2013/2013-08-05-Aarhus-Computer-Science/AarhusCS2013/badpattern.MID" TargetMode="External"/><Relationship Id="rId4" Type="http://schemas.openxmlformats.org/officeDocument/2006/relationships/audio" Target="file://localhost/Users/dave/Documents/Work/Research/Talks/2013/2013-08-05-Aarhus-Computer-Science/AarhusCS2013/badpattern.MID" TargetMode="External"/><Relationship Id="rId5" Type="http://schemas.openxmlformats.org/officeDocument/2006/relationships/slideLayout" Target="../slideLayouts/slideLayout2.xml"/><Relationship Id="rId6" Type="http://schemas.openxmlformats.org/officeDocument/2006/relationships/notesSlide" Target="../notesSlides/notesSlide6.xml"/><Relationship Id="rId7" Type="http://schemas.openxmlformats.org/officeDocument/2006/relationships/image" Target="../media/image19.jpeg"/><Relationship Id="rId8" Type="http://schemas.openxmlformats.org/officeDocument/2006/relationships/image" Target="../media/image9.png"/><Relationship Id="rId1" Type="http://schemas.microsoft.com/office/2007/relationships/media" Target="file://localhost/Users/dave/Documents/Work/Research/Talks/2013/2013-08-05-Aarhus-Computer-Science/AarhusCS2013/rach-bs1-6.MID" TargetMode="External"/><Relationship Id="rId2" Type="http://schemas.openxmlformats.org/officeDocument/2006/relationships/audio" Target="file://localhost/Users/dave/Documents/Work/Research/Talks/2013/2013-08-05-Aarhus-Computer-Science/AarhusCS2013/rach-bs1-6.MID"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21.jpeg"/><Relationship Id="rId5" Type="http://schemas.openxmlformats.org/officeDocument/2006/relationships/oleObject" Target="../embeddings/oleObject1.bin"/><Relationship Id="rId6" Type="http://schemas.openxmlformats.org/officeDocument/2006/relationships/image" Target="../media/image20.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5.png"/><Relationship Id="rId5" Type="http://schemas.openxmlformats.org/officeDocument/2006/relationships/image" Target="../media/image4.png"/><Relationship Id="rId1" Type="http://schemas.microsoft.com/office/2007/relationships/media" Target="../media/media1.m4a"/><Relationship Id="rId2" Type="http://schemas.openxmlformats.org/officeDocument/2006/relationships/audio" Target="../media/media1.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6.png"/><Relationship Id="rId5" Type="http://schemas.openxmlformats.org/officeDocument/2006/relationships/image" Target="../media/image4.png"/><Relationship Id="rId1" Type="http://schemas.microsoft.com/office/2007/relationships/media" Target="../media/media3.m4a"/><Relationship Id="rId2" Type="http://schemas.openxmlformats.org/officeDocument/2006/relationships/audio" Target="../media/media3.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5" Type="http://schemas.openxmlformats.org/officeDocument/2006/relationships/image" Target="../media/image4.png"/><Relationship Id="rId1" Type="http://schemas.microsoft.com/office/2007/relationships/media" Target="../media/media1.m4a"/><Relationship Id="rId2" Type="http://schemas.openxmlformats.org/officeDocument/2006/relationships/audio" Target="../media/media1.m4a"/></Relationships>
</file>

<file path=ppt/slides/_rels/slide20.xml.rels><?xml version="1.0" encoding="UTF-8" standalone="yes"?>
<Relationships xmlns="http://schemas.openxmlformats.org/package/2006/relationships"><Relationship Id="rId3" Type="http://schemas.microsoft.com/office/2007/relationships/media" Target="../media/media5.m4a"/><Relationship Id="rId4" Type="http://schemas.openxmlformats.org/officeDocument/2006/relationships/audio" Target="../media/media5.m4a"/><Relationship Id="rId5" Type="http://schemas.openxmlformats.org/officeDocument/2006/relationships/slideLayout" Target="../slideLayouts/slideLayout2.xml"/><Relationship Id="rId6" Type="http://schemas.openxmlformats.org/officeDocument/2006/relationships/image" Target="../media/image27.png"/><Relationship Id="rId7" Type="http://schemas.openxmlformats.org/officeDocument/2006/relationships/image" Target="../media/image4.png"/><Relationship Id="rId8" Type="http://schemas.openxmlformats.org/officeDocument/2006/relationships/image" Target="../media/image28.png"/><Relationship Id="rId1" Type="http://schemas.microsoft.com/office/2007/relationships/media" Target="../media/media4.m4a"/><Relationship Id="rId2" Type="http://schemas.openxmlformats.org/officeDocument/2006/relationships/audio" Target="../media/media4.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hyperlink" Target="http://www.liederenbank.nl" TargetMode="External"/><Relationship Id="rId10" Type="http://schemas.openxmlformats.org/officeDocument/2006/relationships/image" Target="../media/image4.png"/><Relationship Id="rId1" Type="http://schemas.microsoft.com/office/2007/relationships/media" Target="../media/media6.mid"/><Relationship Id="rId2" Type="http://schemas.openxmlformats.org/officeDocument/2006/relationships/audio" Target="../media/media6.mid"/></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png"/><Relationship Id="rId5" Type="http://schemas.openxmlformats.org/officeDocument/2006/relationships/image" Target="../media/image4.png"/><Relationship Id="rId1" Type="http://schemas.microsoft.com/office/2007/relationships/media" Target="../media/media2.m4a"/><Relationship Id="rId2" Type="http://schemas.openxmlformats.org/officeDocument/2006/relationships/audio" Target="../media/media2.m4a"/></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png"/><Relationship Id="rId1" Type="http://schemas.microsoft.com/office/2007/relationships/media" Target="file://localhost/Users/dave/Documents/Work/Research/Talks/2013/2013-08-05-Aarhus-Computer-Science/AarhusCS2013/prelude.mid" TargetMode="External"/><Relationship Id="rId2" Type="http://schemas.openxmlformats.org/officeDocument/2006/relationships/audio" Target="file://localhost/Users/dave/Documents/Work/Research/Talks/2013/2013-08-05-Aarhus-Computer-Science/AarhusCS2013/prelude.mid"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10.jpeg"/><Relationship Id="rId8" Type="http://schemas.openxmlformats.org/officeDocument/2006/relationships/image" Target="../media/image9.png"/><Relationship Id="rId1" Type="http://schemas.microsoft.com/office/2007/relationships/media" Target="file://localhost/Users/dave/Documents/Work/Research/Talks/2013/2013-08-05-Aarhus-Computer-Science/AarhusCS2013/prelude.mid" TargetMode="External"/><Relationship Id="rId2" Type="http://schemas.openxmlformats.org/officeDocument/2006/relationships/audio" Target="file://localhost/Users/dave/Documents/Work/Research/Talks/2013/2013-08-05-Aarhus-Computer-Science/AarhusCS2013/prelude.mid"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30983"/>
            <a:ext cx="7772400" cy="1470025"/>
          </a:xfrm>
        </p:spPr>
        <p:txBody>
          <a:bodyPr rtlCol="0">
            <a:normAutofit/>
          </a:bodyPr>
          <a:lstStyle/>
          <a:p>
            <a:pPr fontAlgn="auto">
              <a:spcAft>
                <a:spcPts val="0"/>
              </a:spcAft>
              <a:defRPr/>
            </a:pPr>
            <a:r>
              <a:rPr lang="en-GB" dirty="0" smtClean="0">
                <a:ea typeface="+mj-ea"/>
                <a:cs typeface="+mj-cs"/>
              </a:rPr>
              <a:t>Compression-Based Geometric Pattern Discovery in Music</a:t>
            </a:r>
            <a:endParaRPr lang="en-GB" dirty="0">
              <a:ea typeface="+mj-ea"/>
              <a:cs typeface="+mj-cs"/>
            </a:endParaRPr>
          </a:p>
        </p:txBody>
      </p:sp>
      <p:sp>
        <p:nvSpPr>
          <p:cNvPr id="3" name="Subtitle 2"/>
          <p:cNvSpPr>
            <a:spLocks noGrp="1"/>
          </p:cNvSpPr>
          <p:nvPr>
            <p:ph type="subTitle" idx="1"/>
          </p:nvPr>
        </p:nvSpPr>
        <p:spPr>
          <a:xfrm>
            <a:off x="1371600" y="3573016"/>
            <a:ext cx="6400800" cy="708025"/>
          </a:xfrm>
        </p:spPr>
        <p:txBody>
          <a:bodyPr rtlCol="0">
            <a:normAutofit/>
          </a:bodyPr>
          <a:lstStyle/>
          <a:p>
            <a:pPr fontAlgn="auto">
              <a:spcAft>
                <a:spcPts val="0"/>
              </a:spcAft>
              <a:buFont typeface="Arial"/>
              <a:buNone/>
              <a:defRPr/>
            </a:pPr>
            <a:r>
              <a:rPr lang="en-GB" dirty="0" smtClean="0">
                <a:ea typeface="+mn-ea"/>
                <a:cs typeface="+mn-cs"/>
              </a:rPr>
              <a:t>David Meredith</a:t>
            </a:r>
          </a:p>
          <a:p>
            <a:pPr fontAlgn="auto">
              <a:spcAft>
                <a:spcPts val="0"/>
              </a:spcAft>
              <a:buFont typeface="Arial"/>
              <a:buNone/>
              <a:defRPr/>
            </a:pPr>
            <a:endParaRPr lang="en-GB" dirty="0">
              <a:ea typeface="+mn-ea"/>
              <a:cs typeface="+mn-cs"/>
            </a:endParaRPr>
          </a:p>
        </p:txBody>
      </p:sp>
      <p:pic>
        <p:nvPicPr>
          <p:cNvPr id="48132" name="Picture 5" descr="AAU_LOGO_PANTONE_UK.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73475" y="4382740"/>
            <a:ext cx="17145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Box 6"/>
          <p:cNvSpPr txBox="1">
            <a:spLocks noChangeArrowheads="1"/>
          </p:cNvSpPr>
          <p:nvPr/>
        </p:nvSpPr>
        <p:spPr bwMode="auto">
          <a:xfrm>
            <a:off x="1980281" y="5949280"/>
            <a:ext cx="51132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a:r>
              <a:rPr lang="en-GB" sz="1200" dirty="0"/>
              <a:t>EuroMAC2014 Special Session on Computational Music Analysis</a:t>
            </a:r>
          </a:p>
          <a:p>
            <a:pPr algn="ctr"/>
            <a:r>
              <a:rPr lang="en-GB" sz="1200" dirty="0"/>
              <a:t>Leuven, 19-20 September, 2014</a:t>
            </a:r>
          </a:p>
        </p:txBody>
      </p:sp>
      <p:pic>
        <p:nvPicPr>
          <p:cNvPr id="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476672"/>
            <a:ext cx="5904135" cy="1489489"/>
          </a:xfrm>
          <a:prstGeom prst="rect">
            <a:avLst/>
          </a:prstGeom>
          <a:noFill/>
          <a:ln>
            <a:noFill/>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7020272" y="5661248"/>
            <a:ext cx="1845072" cy="1071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rtlCol="0">
            <a:normAutofit fontScale="90000"/>
          </a:bodyPr>
          <a:lstStyle/>
          <a:p>
            <a:pPr fontAlgn="auto">
              <a:spcAft>
                <a:spcPts val="0"/>
              </a:spcAft>
              <a:defRPr/>
            </a:pPr>
            <a:r>
              <a:rPr lang="en-US" smtClean="0">
                <a:ea typeface="+mj-ea"/>
                <a:cs typeface="+mj-cs"/>
              </a:rPr>
              <a:t>SIATEC - Discovering all occurrences of all MTPs</a:t>
            </a:r>
          </a:p>
        </p:txBody>
      </p:sp>
      <p:pic>
        <p:nvPicPr>
          <p:cNvPr id="26626" name="Picture 4" descr="SIA-point-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628775"/>
            <a:ext cx="2571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5" descr="SIATEC-vector-t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1628775"/>
            <a:ext cx="5792787"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6" descr="SIATEC-time-complex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3789363"/>
            <a:ext cx="472122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7"/>
          <p:cNvSpPr txBox="1">
            <a:spLocks noChangeArrowheads="1"/>
          </p:cNvSpPr>
          <p:nvPr/>
        </p:nvSpPr>
        <p:spPr bwMode="auto">
          <a:xfrm>
            <a:off x="468313" y="4292600"/>
            <a:ext cx="3048000" cy="228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a:latin typeface="Times" charset="0"/>
              </a:rPr>
              <a:t>Translational Equivalence Class (TEC) is set of all translationally invariant occurrences of a pattern</a:t>
            </a:r>
          </a:p>
        </p:txBody>
      </p:sp>
    </p:spTree>
  </p:cSld>
  <p:clrMapOvr>
    <a:masterClrMapping/>
  </p:clrMapOvr>
  <p:transition xmlns:p14="http://schemas.microsoft.com/office/powerpoint/2010/main" advClick="0" advTm="523"/>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468313" y="188913"/>
            <a:ext cx="8162925" cy="1431925"/>
          </a:xfrm>
        </p:spPr>
        <p:txBody>
          <a:bodyPr>
            <a:spAutoFit/>
          </a:bodyPr>
          <a:lstStyle/>
          <a:p>
            <a:r>
              <a:rPr lang="en-US">
                <a:latin typeface="Calibri" charset="0"/>
              </a:rPr>
              <a:t>Need for heuristics to isolate interesting MTPs</a:t>
            </a:r>
          </a:p>
        </p:txBody>
      </p:sp>
      <p:sp>
        <p:nvSpPr>
          <p:cNvPr id="28674" name="Rectangle 3"/>
          <p:cNvSpPr>
            <a:spLocks noGrp="1" noChangeArrowheads="1"/>
          </p:cNvSpPr>
          <p:nvPr>
            <p:ph idx="1"/>
          </p:nvPr>
        </p:nvSpPr>
        <p:spPr>
          <a:xfrm>
            <a:off x="539750" y="1773238"/>
            <a:ext cx="8110538" cy="4047262"/>
          </a:xfrm>
        </p:spPr>
        <p:txBody>
          <a:bodyPr>
            <a:spAutoFit/>
          </a:bodyPr>
          <a:lstStyle/>
          <a:p>
            <a:pPr>
              <a:lnSpc>
                <a:spcPct val="90000"/>
              </a:lnSpc>
            </a:pPr>
            <a:r>
              <a:rPr lang="en-US" sz="2400" dirty="0">
                <a:latin typeface="Calibri" charset="0"/>
              </a:rPr>
              <a:t>2</a:t>
            </a:r>
            <a:r>
              <a:rPr lang="en-US" sz="2400" i="1" baseline="30000" dirty="0">
                <a:latin typeface="Calibri" charset="0"/>
              </a:rPr>
              <a:t>n </a:t>
            </a:r>
            <a:r>
              <a:rPr lang="en-US" sz="2400" dirty="0">
                <a:latin typeface="Calibri" charset="0"/>
              </a:rPr>
              <a:t>patterns in a dataset of size </a:t>
            </a:r>
            <a:r>
              <a:rPr lang="en-US" sz="2400" i="1" dirty="0">
                <a:latin typeface="Calibri" charset="0"/>
              </a:rPr>
              <a:t>n</a:t>
            </a:r>
          </a:p>
          <a:p>
            <a:pPr>
              <a:lnSpc>
                <a:spcPct val="90000"/>
              </a:lnSpc>
            </a:pPr>
            <a:r>
              <a:rPr lang="en-US" sz="2400" dirty="0">
                <a:latin typeface="Calibri" charset="0"/>
              </a:rPr>
              <a:t>SIA generates &lt; </a:t>
            </a:r>
            <a:r>
              <a:rPr lang="en-US" sz="2400" i="1" dirty="0">
                <a:latin typeface="Calibri" charset="0"/>
              </a:rPr>
              <a:t>n</a:t>
            </a:r>
            <a:r>
              <a:rPr lang="en-US" sz="2400" baseline="30000" dirty="0">
                <a:latin typeface="Calibri" charset="0"/>
              </a:rPr>
              <a:t>2</a:t>
            </a:r>
            <a:r>
              <a:rPr lang="en-US" sz="2400" dirty="0">
                <a:latin typeface="Calibri" charset="0"/>
              </a:rPr>
              <a:t>/2 </a:t>
            </a:r>
            <a:r>
              <a:rPr lang="en-US" sz="2400" dirty="0" smtClean="0">
                <a:latin typeface="Calibri" charset="0"/>
              </a:rPr>
              <a:t>patterns</a:t>
            </a:r>
          </a:p>
          <a:p>
            <a:pPr lvl="1">
              <a:lnSpc>
                <a:spcPct val="90000"/>
              </a:lnSpc>
            </a:pPr>
            <a:r>
              <a:rPr lang="en-US" sz="2000" dirty="0" smtClean="0">
                <a:latin typeface="Calibri" charset="0"/>
              </a:rPr>
              <a:t>sum of cardinalities of MTPs is n(n-1)/2</a:t>
            </a:r>
            <a:endParaRPr lang="en-US" sz="2000" dirty="0">
              <a:latin typeface="Calibri" charset="0"/>
            </a:endParaRPr>
          </a:p>
          <a:p>
            <a:pPr lvl="1">
              <a:lnSpc>
                <a:spcPct val="90000"/>
              </a:lnSpc>
            </a:pPr>
            <a:r>
              <a:rPr lang="en-US" sz="2200" dirty="0">
                <a:latin typeface="Calibri" charset="0"/>
              </a:rPr>
              <a:t>=&gt; SIA generates small fraction of all patterns in a dataset</a:t>
            </a:r>
          </a:p>
          <a:p>
            <a:pPr>
              <a:lnSpc>
                <a:spcPct val="90000"/>
              </a:lnSpc>
            </a:pPr>
            <a:r>
              <a:rPr lang="en-US" sz="2400" dirty="0">
                <a:latin typeface="Calibri" charset="0"/>
              </a:rPr>
              <a:t>Many interesting patterns derivable from </a:t>
            </a:r>
            <a:r>
              <a:rPr lang="en-US" sz="2400" dirty="0" smtClean="0">
                <a:latin typeface="Calibri" charset="0"/>
              </a:rPr>
              <a:t>MTPs found </a:t>
            </a:r>
            <a:r>
              <a:rPr lang="en-US" sz="2400" dirty="0">
                <a:latin typeface="Calibri" charset="0"/>
              </a:rPr>
              <a:t>by SIA</a:t>
            </a:r>
          </a:p>
          <a:p>
            <a:pPr lvl="1">
              <a:lnSpc>
                <a:spcPct val="90000"/>
              </a:lnSpc>
            </a:pPr>
            <a:r>
              <a:rPr lang="en-US" sz="2000" dirty="0">
                <a:latin typeface="Calibri" charset="0"/>
              </a:rPr>
              <a:t>e.g., bounding box or segment spanned by the patterns</a:t>
            </a:r>
          </a:p>
          <a:p>
            <a:pPr>
              <a:lnSpc>
                <a:spcPct val="90000"/>
              </a:lnSpc>
            </a:pPr>
            <a:r>
              <a:rPr lang="en-US" sz="2400" dirty="0">
                <a:latin typeface="Calibri" charset="0"/>
              </a:rPr>
              <a:t>BUT many of the patterns found by SIA are NOT interesting</a:t>
            </a:r>
          </a:p>
          <a:p>
            <a:pPr lvl="2">
              <a:lnSpc>
                <a:spcPct val="90000"/>
              </a:lnSpc>
            </a:pPr>
            <a:r>
              <a:rPr lang="en-US" sz="1800" dirty="0">
                <a:latin typeface="Calibri" charset="0"/>
              </a:rPr>
              <a:t>70,000 patterns found by SIA in Rachmaninoff’s </a:t>
            </a:r>
            <a:r>
              <a:rPr lang="en-US" sz="1800" i="1" dirty="0">
                <a:latin typeface="Calibri" charset="0"/>
              </a:rPr>
              <a:t>Prelude</a:t>
            </a:r>
            <a:r>
              <a:rPr lang="en-US" sz="1800" dirty="0">
                <a:latin typeface="Calibri" charset="0"/>
              </a:rPr>
              <a:t> in C# minor</a:t>
            </a:r>
          </a:p>
          <a:p>
            <a:pPr lvl="2">
              <a:lnSpc>
                <a:spcPct val="90000"/>
              </a:lnSpc>
            </a:pPr>
            <a:r>
              <a:rPr lang="en-US" sz="1800" dirty="0">
                <a:latin typeface="Calibri" charset="0"/>
              </a:rPr>
              <a:t>probably about 10-20 are interesting</a:t>
            </a:r>
          </a:p>
          <a:p>
            <a:pPr>
              <a:lnSpc>
                <a:spcPct val="90000"/>
              </a:lnSpc>
            </a:pPr>
            <a:r>
              <a:rPr lang="en-US" sz="2400" dirty="0">
                <a:latin typeface="Calibri" charset="0"/>
              </a:rPr>
              <a:t>=&gt; Need heuristics for isolating interesting patterns in output of SIA and SIATEC</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rtlCol="0">
            <a:normAutofit fontScale="90000"/>
          </a:bodyPr>
          <a:lstStyle/>
          <a:p>
            <a:pPr fontAlgn="auto">
              <a:spcAft>
                <a:spcPts val="0"/>
              </a:spcAft>
              <a:defRPr/>
            </a:pPr>
            <a:r>
              <a:rPr lang="en-US" smtClean="0">
                <a:ea typeface="+mj-ea"/>
                <a:cs typeface="+mj-cs"/>
              </a:rPr>
              <a:t>Most musical repetitions are neither perceived nor intended</a:t>
            </a:r>
          </a:p>
        </p:txBody>
      </p:sp>
      <p:pic>
        <p:nvPicPr>
          <p:cNvPr id="6146" name="Picture 4" descr="rachmaninof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1828800"/>
            <a:ext cx="80772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rach-bs1-6.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250825" y="26368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6" name="badpattern.MID">
            <a:hlinkClick r:id="" action="ppaction://media"/>
          </p:cNvPr>
          <p:cNvPicPr>
            <a:picLocks noRot="1" noChangeAspect="1" noChangeArrowheads="1"/>
          </p:cNvPicPr>
          <p:nvPr>
            <a:audioFile r:link="rId4"/>
            <p:extLst>
              <p:ext uri="{DAA4B4D4-6D71-4841-9C94-3DE7FCFB9230}">
                <p14:media xmlns:p14="http://schemas.microsoft.com/office/powerpoint/2010/main" r:link="rId3"/>
              </p:ext>
            </p:extLst>
          </p:nvPr>
        </p:nvPicPr>
        <p:blipFill>
          <a:blip r:embed="rId8">
            <a:extLst>
              <a:ext uri="{28A0092B-C50C-407E-A947-70E740481C1C}">
                <a14:useLocalDpi xmlns:a14="http://schemas.microsoft.com/office/drawing/2010/main" val="0"/>
              </a:ext>
            </a:extLst>
          </a:blip>
          <a:srcRect/>
          <a:stretch>
            <a:fillRect/>
          </a:stretch>
        </p:blipFill>
        <p:spPr bwMode="auto">
          <a:xfrm>
            <a:off x="250825" y="4652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7"/>
          <p:cNvSpPr txBox="1">
            <a:spLocks noChangeArrowheads="1"/>
          </p:cNvSpPr>
          <p:nvPr/>
        </p:nvSpPr>
        <p:spPr bwMode="auto">
          <a:xfrm>
            <a:off x="3492500" y="5876925"/>
            <a:ext cx="510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400"/>
              <a:t>S. Rachmaninoff, Prelude in C sharp minor, Op.3, No.2</a:t>
            </a:r>
          </a:p>
        </p:txBody>
      </p:sp>
    </p:spTree>
  </p:cSld>
  <p:clrMapOvr>
    <a:masterClrMapping/>
  </p:clrMapOvr>
  <p:transition xmlns:p14="http://schemas.microsoft.com/office/powerpoint/2010/main" advTm="121230"/>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578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1483" fill="hold"/>
                                        <p:tgtEl>
                                          <p:spTgt spid="75785"/>
                                        </p:tgtEl>
                                      </p:cBhvr>
                                    </p:cmd>
                                  </p:childTnLst>
                                </p:cTn>
                              </p:par>
                            </p:childTnLst>
                          </p:cTn>
                        </p:par>
                      </p:childTnLst>
                    </p:cTn>
                  </p:par>
                </p:childTnLst>
              </p:cTn>
              <p:nextCondLst>
                <p:cond evt="onClick" delay="0">
                  <p:tgtEl>
                    <p:spTgt spid="7578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5785"/>
                </p:tgtEl>
              </p:cMediaNode>
            </p:audio>
            <p:seq concurrent="1" nextAc="seek">
              <p:cTn id="8" restart="whenNotActive" fill="hold" evtFilter="cancelBubble" nodeType="interactiveSeq">
                <p:stCondLst>
                  <p:cond evt="onClick" delay="0">
                    <p:tgtEl>
                      <p:spTgt spid="7578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20750" fill="hold"/>
                                        <p:tgtEl>
                                          <p:spTgt spid="75786"/>
                                        </p:tgtEl>
                                      </p:cBhvr>
                                    </p:cmd>
                                  </p:childTnLst>
                                </p:cTn>
                              </p:par>
                            </p:childTnLst>
                          </p:cTn>
                        </p:par>
                      </p:childTnLst>
                    </p:cTn>
                  </p:par>
                </p:childTnLst>
              </p:cTn>
              <p:nextCondLst>
                <p:cond evt="onClick" delay="0">
                  <p:tgtEl>
                    <p:spTgt spid="75786"/>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7578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rtlCol="0">
            <a:normAutofit fontScale="90000"/>
          </a:bodyPr>
          <a:lstStyle/>
          <a:p>
            <a:pPr fontAlgn="auto">
              <a:spcAft>
                <a:spcPts val="0"/>
              </a:spcAft>
              <a:defRPr/>
            </a:pPr>
            <a:r>
              <a:rPr lang="en-US" dirty="0" smtClean="0">
                <a:ea typeface="+mj-ea"/>
                <a:cs typeface="+mj-cs"/>
              </a:rPr>
              <a:t>Heuristics for isolating the “best” patterns</a:t>
            </a:r>
          </a:p>
        </p:txBody>
      </p:sp>
      <p:pic>
        <p:nvPicPr>
          <p:cNvPr id="32770" name="Picture 4" descr="heuristi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828800"/>
            <a:ext cx="84582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1596" name="Group 44"/>
          <p:cNvGraphicFramePr>
            <a:graphicFrameLocks noGrp="1"/>
          </p:cNvGraphicFramePr>
          <p:nvPr/>
        </p:nvGraphicFramePr>
        <p:xfrm>
          <a:off x="522288" y="3505200"/>
          <a:ext cx="8153400" cy="457200"/>
        </p:xfrm>
        <a:graphic>
          <a:graphicData uri="http://schemas.openxmlformats.org/drawingml/2006/table">
            <a:tbl>
              <a:tblPr/>
              <a:tblGrid>
                <a:gridCol w="1676400"/>
                <a:gridCol w="1676400"/>
                <a:gridCol w="1676400"/>
                <a:gridCol w="1676400"/>
                <a:gridCol w="1447800"/>
              </a:tblGrid>
              <a:tr h="1524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err="1">
                          <a:ln>
                            <a:noFill/>
                          </a:ln>
                          <a:solidFill>
                            <a:schemeClr val="tx1"/>
                          </a:solidFill>
                          <a:effectLst/>
                          <a:latin typeface="Arial" charset="0"/>
                          <a:ea typeface="ＭＳ Ｐゴシック" charset="0"/>
                          <a:cs typeface="ＭＳ Ｐゴシック" charset="0"/>
                        </a:rPr>
                        <a:t>Cov</a:t>
                      </a:r>
                      <a:r>
                        <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rPr>
                        <a:t>=6</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rPr>
                        <a:t>CR=6/5</a:t>
                      </a:r>
                    </a:p>
                  </a:txBody>
                  <a:tcP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Cov=9</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CR=9/5</a:t>
                      </a:r>
                    </a:p>
                  </a:txBody>
                  <a:tcPr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Comp = 1/3</a:t>
                      </a:r>
                    </a:p>
                  </a:txBody>
                  <a:tcPr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0"/>
                          <a:cs typeface="ＭＳ Ｐゴシック" charset="0"/>
                        </a:rPr>
                        <a:t>Comp = 2/5</a:t>
                      </a:r>
                    </a:p>
                  </a:txBody>
                  <a:tcPr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rPr>
                        <a:t>Comp = 2/3</a:t>
                      </a:r>
                    </a:p>
                  </a:txBody>
                  <a:tcPr horzOverflow="overflow">
                    <a:lnL>
                      <a:noFill/>
                    </a:lnL>
                    <a:lnR cap="flat">
                      <a:noFill/>
                    </a:lnR>
                    <a:lnT cap="flat">
                      <a:noFill/>
                    </a:lnT>
                    <a:lnB cap="flat">
                      <a:noFill/>
                    </a:lnB>
                    <a:lnTlToBr>
                      <a:noFill/>
                    </a:lnTlToBr>
                    <a:lnBlToTr>
                      <a:noFill/>
                    </a:lnBlToTr>
                    <a:noFill/>
                  </a:tcPr>
                </a:tc>
              </a:tr>
            </a:tbl>
          </a:graphicData>
        </a:graphic>
      </p:graphicFrame>
      <p:graphicFrame>
        <p:nvGraphicFramePr>
          <p:cNvPr id="32777" name="Object 41"/>
          <p:cNvGraphicFramePr>
            <a:graphicFrameLocks noChangeAspect="1"/>
          </p:cNvGraphicFramePr>
          <p:nvPr/>
        </p:nvGraphicFramePr>
        <p:xfrm>
          <a:off x="395288" y="3933825"/>
          <a:ext cx="8258175" cy="2743200"/>
        </p:xfrm>
        <a:graphic>
          <a:graphicData uri="http://schemas.openxmlformats.org/presentationml/2006/ole">
            <mc:AlternateContent xmlns:mc="http://schemas.openxmlformats.org/markup-compatibility/2006">
              <mc:Choice xmlns:v="urn:schemas-microsoft-com:vml" Requires="v">
                <p:oleObj spid="_x0000_s32825" name="Equation" r:id="rId5" imgW="5232400" imgH="1739900" progId="Equation.3">
                  <p:embed/>
                </p:oleObj>
              </mc:Choice>
              <mc:Fallback>
                <p:oleObj name="Equation" r:id="rId5" imgW="5232400" imgH="1739900" progId="Equation.3">
                  <p:embed/>
                  <p:pic>
                    <p:nvPicPr>
                      <p:cNvPr id="0" name="Object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3933825"/>
                        <a:ext cx="825817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67544" y="476672"/>
            <a:ext cx="8162925" cy="769441"/>
          </a:xfrm>
        </p:spPr>
        <p:txBody>
          <a:bodyPr>
            <a:spAutoFit/>
          </a:bodyPr>
          <a:lstStyle/>
          <a:p>
            <a:r>
              <a:rPr lang="en-US"/>
              <a:t>COSIATEC</a:t>
            </a:r>
          </a:p>
        </p:txBody>
      </p:sp>
      <p:sp>
        <p:nvSpPr>
          <p:cNvPr id="82948" name="AutoShape 4"/>
          <p:cNvSpPr>
            <a:spLocks noChangeArrowheads="1"/>
          </p:cNvSpPr>
          <p:nvPr/>
        </p:nvSpPr>
        <p:spPr bwMode="auto">
          <a:xfrm>
            <a:off x="4076700" y="1484784"/>
            <a:ext cx="990600" cy="381000"/>
          </a:xfrm>
          <a:prstGeom prst="flowChartTerminator">
            <a:avLst/>
          </a:prstGeom>
          <a:solidFill>
            <a:schemeClr val="accent1"/>
          </a:solidFill>
          <a:ln w="9525">
            <a:solidFill>
              <a:schemeClr val="tx1"/>
            </a:solidFill>
            <a:miter lim="800000"/>
            <a:headEnd/>
            <a:tailEnd/>
          </a:ln>
        </p:spPr>
        <p:txBody>
          <a:bodyPr wrap="none" anchor="ctr"/>
          <a:lstStyle/>
          <a:p>
            <a:pPr algn="ctr"/>
            <a:r>
              <a:rPr lang="en-US" sz="1600"/>
              <a:t>Start</a:t>
            </a:r>
          </a:p>
        </p:txBody>
      </p:sp>
      <p:sp>
        <p:nvSpPr>
          <p:cNvPr id="82949" name="AutoShape 5"/>
          <p:cNvSpPr>
            <a:spLocks noChangeArrowheads="1"/>
          </p:cNvSpPr>
          <p:nvPr/>
        </p:nvSpPr>
        <p:spPr bwMode="auto">
          <a:xfrm>
            <a:off x="3733800" y="2018184"/>
            <a:ext cx="1676400" cy="381000"/>
          </a:xfrm>
          <a:prstGeom prst="flowChartInputOutput">
            <a:avLst/>
          </a:prstGeom>
          <a:solidFill>
            <a:schemeClr val="accent1"/>
          </a:solidFill>
          <a:ln w="9525">
            <a:solidFill>
              <a:schemeClr val="tx1"/>
            </a:solidFill>
            <a:miter lim="800000"/>
            <a:headEnd/>
            <a:tailEnd/>
          </a:ln>
        </p:spPr>
        <p:txBody>
          <a:bodyPr wrap="none" anchor="ctr"/>
          <a:lstStyle/>
          <a:p>
            <a:pPr algn="ctr"/>
            <a:r>
              <a:rPr lang="en-US" sz="1600"/>
              <a:t>Dataset</a:t>
            </a:r>
          </a:p>
        </p:txBody>
      </p:sp>
      <p:sp>
        <p:nvSpPr>
          <p:cNvPr id="82950" name="AutoShape 6"/>
          <p:cNvSpPr>
            <a:spLocks noChangeArrowheads="1"/>
          </p:cNvSpPr>
          <p:nvPr/>
        </p:nvSpPr>
        <p:spPr bwMode="auto">
          <a:xfrm>
            <a:off x="3924300" y="2551584"/>
            <a:ext cx="1295400" cy="381000"/>
          </a:xfrm>
          <a:prstGeom prst="flowChartProcess">
            <a:avLst/>
          </a:prstGeom>
          <a:solidFill>
            <a:schemeClr val="accent1"/>
          </a:solidFill>
          <a:ln w="9525">
            <a:solidFill>
              <a:schemeClr val="tx1"/>
            </a:solidFill>
            <a:miter lim="800000"/>
            <a:headEnd/>
            <a:tailEnd/>
          </a:ln>
        </p:spPr>
        <p:txBody>
          <a:bodyPr wrap="none" anchor="ctr"/>
          <a:lstStyle/>
          <a:p>
            <a:pPr algn="ctr"/>
            <a:r>
              <a:rPr lang="en-US" sz="1600"/>
              <a:t>SIATEC</a:t>
            </a:r>
          </a:p>
        </p:txBody>
      </p:sp>
      <p:sp>
        <p:nvSpPr>
          <p:cNvPr id="82951" name="AutoShape 7"/>
          <p:cNvSpPr>
            <a:spLocks noChangeArrowheads="1"/>
          </p:cNvSpPr>
          <p:nvPr/>
        </p:nvSpPr>
        <p:spPr bwMode="auto">
          <a:xfrm>
            <a:off x="1447800" y="3084984"/>
            <a:ext cx="6248400" cy="381000"/>
          </a:xfrm>
          <a:prstGeom prst="flowChartInputOutput">
            <a:avLst/>
          </a:prstGeom>
          <a:solidFill>
            <a:schemeClr val="accent1"/>
          </a:solidFill>
          <a:ln w="9525">
            <a:solidFill>
              <a:schemeClr val="tx1"/>
            </a:solidFill>
            <a:miter lim="800000"/>
            <a:headEnd/>
            <a:tailEnd/>
          </a:ln>
        </p:spPr>
        <p:txBody>
          <a:bodyPr wrap="none" anchor="ctr"/>
          <a:lstStyle/>
          <a:p>
            <a:pPr algn="ctr"/>
            <a:r>
              <a:rPr lang="en-US" sz="1600"/>
              <a:t>List of &lt;Pattern, Translator_set&gt; pairs</a:t>
            </a:r>
          </a:p>
        </p:txBody>
      </p:sp>
      <p:sp>
        <p:nvSpPr>
          <p:cNvPr id="82952" name="AutoShape 8"/>
          <p:cNvSpPr>
            <a:spLocks noChangeArrowheads="1"/>
          </p:cNvSpPr>
          <p:nvPr/>
        </p:nvSpPr>
        <p:spPr bwMode="auto">
          <a:xfrm>
            <a:off x="2095500" y="3618384"/>
            <a:ext cx="4953000" cy="381000"/>
          </a:xfrm>
          <a:prstGeom prst="flowChartProcess">
            <a:avLst/>
          </a:prstGeom>
          <a:solidFill>
            <a:schemeClr val="accent1"/>
          </a:solidFill>
          <a:ln w="9525">
            <a:solidFill>
              <a:schemeClr val="tx1"/>
            </a:solidFill>
            <a:miter lim="800000"/>
            <a:headEnd/>
            <a:tailEnd/>
          </a:ln>
        </p:spPr>
        <p:txBody>
          <a:bodyPr wrap="none" anchor="ctr"/>
          <a:lstStyle/>
          <a:p>
            <a:pPr algn="ctr"/>
            <a:r>
              <a:rPr lang="en-US" sz="1600"/>
              <a:t>Add best TEC, &lt;</a:t>
            </a:r>
            <a:r>
              <a:rPr lang="en-US" sz="1600" i="1"/>
              <a:t>P</a:t>
            </a:r>
            <a:r>
              <a:rPr lang="en-US" sz="1600"/>
              <a:t>,</a:t>
            </a:r>
            <a:r>
              <a:rPr lang="en-US" sz="1600" i="1"/>
              <a:t>V</a:t>
            </a:r>
            <a:r>
              <a:rPr lang="en-US" sz="1600"/>
              <a:t>&gt; to encoding</a:t>
            </a:r>
          </a:p>
        </p:txBody>
      </p:sp>
      <p:sp>
        <p:nvSpPr>
          <p:cNvPr id="82953" name="AutoShape 9"/>
          <p:cNvSpPr>
            <a:spLocks noChangeArrowheads="1"/>
          </p:cNvSpPr>
          <p:nvPr/>
        </p:nvSpPr>
        <p:spPr bwMode="auto">
          <a:xfrm>
            <a:off x="2069976" y="4151784"/>
            <a:ext cx="5022304" cy="381000"/>
          </a:xfrm>
          <a:prstGeom prst="flowChartProcess">
            <a:avLst/>
          </a:prstGeom>
          <a:solidFill>
            <a:schemeClr val="accent1"/>
          </a:solidFill>
          <a:ln w="9525">
            <a:solidFill>
              <a:schemeClr val="tx1"/>
            </a:solidFill>
            <a:miter lim="800000"/>
            <a:headEnd/>
            <a:tailEnd/>
          </a:ln>
        </p:spPr>
        <p:txBody>
          <a:bodyPr wrap="none" anchor="ctr"/>
          <a:lstStyle/>
          <a:p>
            <a:pPr algn="ctr"/>
            <a:r>
              <a:rPr lang="en-US" sz="1600"/>
              <a:t>Remove points covered by &lt;</a:t>
            </a:r>
            <a:r>
              <a:rPr lang="en-US" sz="1600" i="1"/>
              <a:t>P</a:t>
            </a:r>
            <a:r>
              <a:rPr lang="en-US" sz="1600"/>
              <a:t>,</a:t>
            </a:r>
            <a:r>
              <a:rPr lang="en-US" sz="1600" i="1"/>
              <a:t>V&gt;</a:t>
            </a:r>
            <a:r>
              <a:rPr lang="en-US" sz="1600"/>
              <a:t> from dataset</a:t>
            </a:r>
          </a:p>
        </p:txBody>
      </p:sp>
      <p:sp>
        <p:nvSpPr>
          <p:cNvPr id="82954" name="AutoShape 10"/>
          <p:cNvSpPr>
            <a:spLocks noChangeArrowheads="1"/>
          </p:cNvSpPr>
          <p:nvPr/>
        </p:nvSpPr>
        <p:spPr bwMode="auto">
          <a:xfrm>
            <a:off x="3276600" y="4685184"/>
            <a:ext cx="2590800" cy="1219200"/>
          </a:xfrm>
          <a:prstGeom prst="flowChartDecision">
            <a:avLst/>
          </a:prstGeom>
          <a:solidFill>
            <a:schemeClr val="accent1"/>
          </a:solidFill>
          <a:ln w="9525">
            <a:solidFill>
              <a:schemeClr val="tx1"/>
            </a:solidFill>
            <a:miter lim="800000"/>
            <a:headEnd/>
            <a:tailEnd/>
          </a:ln>
        </p:spPr>
        <p:txBody>
          <a:bodyPr wrap="none" anchor="ctr"/>
          <a:lstStyle/>
          <a:p>
            <a:pPr algn="ctr"/>
            <a:r>
              <a:rPr lang="en-US" sz="1600"/>
              <a:t>Is dataset empty?</a:t>
            </a:r>
          </a:p>
        </p:txBody>
      </p:sp>
      <p:sp>
        <p:nvSpPr>
          <p:cNvPr id="82955" name="AutoShape 11"/>
          <p:cNvSpPr>
            <a:spLocks noChangeArrowheads="1"/>
          </p:cNvSpPr>
          <p:nvPr/>
        </p:nvSpPr>
        <p:spPr bwMode="auto">
          <a:xfrm>
            <a:off x="3591251" y="6132984"/>
            <a:ext cx="1973560" cy="381000"/>
          </a:xfrm>
          <a:prstGeom prst="flowChartTerminator">
            <a:avLst/>
          </a:prstGeom>
          <a:solidFill>
            <a:schemeClr val="accent1"/>
          </a:solidFill>
          <a:ln w="9525">
            <a:solidFill>
              <a:schemeClr val="tx1"/>
            </a:solidFill>
            <a:miter lim="800000"/>
            <a:headEnd/>
            <a:tailEnd/>
          </a:ln>
        </p:spPr>
        <p:txBody>
          <a:bodyPr wrap="none" anchor="ctr"/>
          <a:lstStyle/>
          <a:p>
            <a:pPr algn="ctr"/>
            <a:r>
              <a:rPr lang="en-US" sz="1600"/>
              <a:t>Output encoding</a:t>
            </a:r>
          </a:p>
        </p:txBody>
      </p:sp>
      <p:sp>
        <p:nvSpPr>
          <p:cNvPr id="82956" name="Text Box 12"/>
          <p:cNvSpPr txBox="1">
            <a:spLocks noChangeArrowheads="1"/>
          </p:cNvSpPr>
          <p:nvPr/>
        </p:nvSpPr>
        <p:spPr bwMode="auto">
          <a:xfrm>
            <a:off x="5791200" y="4974109"/>
            <a:ext cx="609600"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a:t>No</a:t>
            </a:r>
          </a:p>
        </p:txBody>
      </p:sp>
      <p:sp>
        <p:nvSpPr>
          <p:cNvPr id="82957" name="Text Box 13"/>
          <p:cNvSpPr txBox="1">
            <a:spLocks noChangeArrowheads="1"/>
          </p:cNvSpPr>
          <p:nvPr/>
        </p:nvSpPr>
        <p:spPr bwMode="auto">
          <a:xfrm>
            <a:off x="4724400" y="5751984"/>
            <a:ext cx="762000"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sz="1600"/>
              <a:t>Yes</a:t>
            </a:r>
          </a:p>
        </p:txBody>
      </p:sp>
      <p:cxnSp>
        <p:nvCxnSpPr>
          <p:cNvPr id="82958" name="AutoShape 14"/>
          <p:cNvCxnSpPr>
            <a:cxnSpLocks noChangeShapeType="1"/>
            <a:stCxn id="82948" idx="2"/>
            <a:endCxn id="82949" idx="1"/>
          </p:cNvCxnSpPr>
          <p:nvPr/>
        </p:nvCxnSpPr>
        <p:spPr bwMode="auto">
          <a:xfrm>
            <a:off x="4572000" y="1865784"/>
            <a:ext cx="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59" name="AutoShape 15"/>
          <p:cNvCxnSpPr>
            <a:cxnSpLocks noChangeShapeType="1"/>
            <a:stCxn id="82949" idx="4"/>
            <a:endCxn id="82950" idx="0"/>
          </p:cNvCxnSpPr>
          <p:nvPr/>
        </p:nvCxnSpPr>
        <p:spPr bwMode="auto">
          <a:xfrm>
            <a:off x="4572000" y="2399184"/>
            <a:ext cx="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1" name="AutoShape 17"/>
          <p:cNvCxnSpPr>
            <a:cxnSpLocks noChangeShapeType="1"/>
            <a:stCxn id="82950" idx="2"/>
            <a:endCxn id="82951" idx="1"/>
          </p:cNvCxnSpPr>
          <p:nvPr/>
        </p:nvCxnSpPr>
        <p:spPr bwMode="auto">
          <a:xfrm>
            <a:off x="4572000" y="2932584"/>
            <a:ext cx="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2" name="AutoShape 18"/>
          <p:cNvCxnSpPr>
            <a:cxnSpLocks noChangeShapeType="1"/>
            <a:stCxn id="82951" idx="4"/>
            <a:endCxn id="82952" idx="0"/>
          </p:cNvCxnSpPr>
          <p:nvPr/>
        </p:nvCxnSpPr>
        <p:spPr bwMode="auto">
          <a:xfrm>
            <a:off x="4572000" y="3465984"/>
            <a:ext cx="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3" name="AutoShape 19"/>
          <p:cNvCxnSpPr>
            <a:cxnSpLocks noChangeShapeType="1"/>
            <a:stCxn id="82952" idx="2"/>
            <a:endCxn id="82953" idx="0"/>
          </p:cNvCxnSpPr>
          <p:nvPr/>
        </p:nvCxnSpPr>
        <p:spPr bwMode="auto">
          <a:xfrm>
            <a:off x="4572000" y="3999384"/>
            <a:ext cx="9128"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4" name="AutoShape 20"/>
          <p:cNvCxnSpPr>
            <a:cxnSpLocks noChangeShapeType="1"/>
            <a:stCxn id="82953" idx="2"/>
            <a:endCxn id="82954" idx="0"/>
          </p:cNvCxnSpPr>
          <p:nvPr/>
        </p:nvCxnSpPr>
        <p:spPr bwMode="auto">
          <a:xfrm flipH="1">
            <a:off x="4572000" y="4532784"/>
            <a:ext cx="9128"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5" name="AutoShape 21"/>
          <p:cNvCxnSpPr>
            <a:cxnSpLocks noChangeShapeType="1"/>
            <a:stCxn id="82954" idx="2"/>
            <a:endCxn id="82955" idx="0"/>
          </p:cNvCxnSpPr>
          <p:nvPr/>
        </p:nvCxnSpPr>
        <p:spPr bwMode="auto">
          <a:xfrm>
            <a:off x="4572000" y="5904384"/>
            <a:ext cx="6031" cy="2286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7" name="AutoShape 23"/>
          <p:cNvCxnSpPr>
            <a:cxnSpLocks noChangeShapeType="1"/>
            <a:stCxn id="82954" idx="3"/>
            <a:endCxn id="82949" idx="5"/>
          </p:cNvCxnSpPr>
          <p:nvPr/>
        </p:nvCxnSpPr>
        <p:spPr bwMode="auto">
          <a:xfrm flipH="1" flipV="1">
            <a:off x="5240338" y="2208684"/>
            <a:ext cx="627062" cy="3086100"/>
          </a:xfrm>
          <a:prstGeom prst="bentConnector3">
            <a:avLst>
              <a:gd name="adj1" fmla="val -408611"/>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266919961"/>
      </p:ext>
    </p:extLst>
  </p:cSld>
  <p:clrMapOvr>
    <a:masterClrMapping/>
  </p:clrMapOvr>
  <p:transition xmlns:p14="http://schemas.microsoft.com/office/powerpoint/2010/main" advTm="473"/>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t>Forth’s algorithm </a:t>
            </a:r>
            <a:br>
              <a:rPr lang="en-US" sz="4000"/>
            </a:br>
            <a:r>
              <a:rPr lang="en-US" sz="4000"/>
              <a:t>(Forth 2012, Forth and Wiggins 2009)</a:t>
            </a:r>
          </a:p>
        </p:txBody>
      </p:sp>
      <p:pic>
        <p:nvPicPr>
          <p:cNvPr id="4" name="Picture 3"/>
          <p:cNvPicPr>
            <a:picLocks noChangeAspect="1"/>
          </p:cNvPicPr>
          <p:nvPr/>
        </p:nvPicPr>
        <p:blipFill>
          <a:blip r:embed="rId2"/>
          <a:stretch>
            <a:fillRect/>
          </a:stretch>
        </p:blipFill>
        <p:spPr>
          <a:xfrm>
            <a:off x="611560" y="2132856"/>
            <a:ext cx="7851170" cy="2664296"/>
          </a:xfrm>
          <a:prstGeom prst="rect">
            <a:avLst/>
          </a:prstGeom>
        </p:spPr>
      </p:pic>
    </p:spTree>
    <p:extLst>
      <p:ext uri="{BB962C8B-B14F-4D97-AF65-F5344CB8AC3E}">
        <p14:creationId xmlns:p14="http://schemas.microsoft.com/office/powerpoint/2010/main" val="1271191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SIACT and SIAR</a:t>
            </a:r>
            <a:br>
              <a:rPr lang="en-US"/>
            </a:br>
            <a:r>
              <a:rPr lang="en-US"/>
              <a:t>(Collins et al. 2010, Collins 2011)</a:t>
            </a:r>
          </a:p>
        </p:txBody>
      </p:sp>
      <p:pic>
        <p:nvPicPr>
          <p:cNvPr id="4" name="Picture 3"/>
          <p:cNvPicPr>
            <a:picLocks noChangeAspect="1"/>
          </p:cNvPicPr>
          <p:nvPr/>
        </p:nvPicPr>
        <p:blipFill>
          <a:blip r:embed="rId2"/>
          <a:stretch>
            <a:fillRect/>
          </a:stretch>
        </p:blipFill>
        <p:spPr>
          <a:xfrm>
            <a:off x="755576" y="1844824"/>
            <a:ext cx="7560840" cy="4770246"/>
          </a:xfrm>
          <a:prstGeom prst="rect">
            <a:avLst/>
          </a:prstGeom>
        </p:spPr>
      </p:pic>
    </p:spTree>
    <p:extLst>
      <p:ext uri="{BB962C8B-B14F-4D97-AF65-F5344CB8AC3E}">
        <p14:creationId xmlns:p14="http://schemas.microsoft.com/office/powerpoint/2010/main" val="83403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SIATECCompress</a:t>
            </a:r>
          </a:p>
        </p:txBody>
      </p:sp>
      <p:pic>
        <p:nvPicPr>
          <p:cNvPr id="4" name="Picture 3"/>
          <p:cNvPicPr>
            <a:picLocks noChangeAspect="1"/>
          </p:cNvPicPr>
          <p:nvPr/>
        </p:nvPicPr>
        <p:blipFill>
          <a:blip r:embed="rId2"/>
          <a:stretch>
            <a:fillRect/>
          </a:stretch>
        </p:blipFill>
        <p:spPr>
          <a:xfrm>
            <a:off x="467544" y="1412776"/>
            <a:ext cx="5904656" cy="4607948"/>
          </a:xfrm>
          <a:prstGeom prst="rect">
            <a:avLst/>
          </a:prstGeom>
        </p:spPr>
      </p:pic>
      <p:sp>
        <p:nvSpPr>
          <p:cNvPr id="5" name="Rounded Rectangular Callout 4"/>
          <p:cNvSpPr/>
          <p:nvPr/>
        </p:nvSpPr>
        <p:spPr>
          <a:xfrm>
            <a:off x="5148064" y="4365104"/>
            <a:ext cx="3528392" cy="1800200"/>
          </a:xfrm>
          <a:prstGeom prst="wedgeRoundRectCallout">
            <a:avLst>
              <a:gd name="adj1" fmla="val -81515"/>
              <a:gd name="adj2" fmla="val -7122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Adds a TEC to encoding if its &lt;P,Θ&gt; representation is shorter than the set of new points covered</a:t>
            </a:r>
          </a:p>
        </p:txBody>
      </p:sp>
    </p:spTree>
    <p:extLst>
      <p:ext uri="{BB962C8B-B14F-4D97-AF65-F5344CB8AC3E}">
        <p14:creationId xmlns:p14="http://schemas.microsoft.com/office/powerpoint/2010/main" val="797559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457200" y="274638"/>
            <a:ext cx="8229600" cy="850106"/>
          </a:xfrm>
        </p:spPr>
        <p:txBody>
          <a:bodyPr/>
          <a:lstStyle/>
          <a:p>
            <a:r>
              <a:rPr lang="en-GB" sz="2800" dirty="0" smtClean="0">
                <a:latin typeface="Calibri" charset="0"/>
              </a:rPr>
              <a:t>J.S. Bach, Fugue in C major, BWV 846</a:t>
            </a:r>
            <a:endParaRPr lang="en-GB" sz="2800" dirty="0">
              <a:latin typeface="Calibri" charset="0"/>
            </a:endParaRPr>
          </a:p>
        </p:txBody>
      </p:sp>
      <p:sp>
        <p:nvSpPr>
          <p:cNvPr id="3" name="Content Placeholder 2"/>
          <p:cNvSpPr>
            <a:spLocks noGrp="1"/>
          </p:cNvSpPr>
          <p:nvPr>
            <p:ph idx="1"/>
          </p:nvPr>
        </p:nvSpPr>
        <p:spPr>
          <a:xfrm>
            <a:off x="457200" y="3929063"/>
            <a:ext cx="8229600" cy="2765425"/>
          </a:xfrm>
        </p:spPr>
        <p:txBody>
          <a:bodyPr rtlCol="0">
            <a:normAutofit fontScale="92500" lnSpcReduction="10000"/>
          </a:bodyPr>
          <a:lstStyle/>
          <a:p>
            <a:pPr fontAlgn="auto">
              <a:spcAft>
                <a:spcPts val="0"/>
              </a:spcAft>
              <a:buFont typeface="Arial"/>
              <a:buChar char="•"/>
              <a:defRPr/>
            </a:pPr>
            <a:r>
              <a:rPr lang="en-GB" dirty="0" smtClean="0">
                <a:ea typeface="+mn-ea"/>
                <a:cs typeface="+mn-cs"/>
              </a:rPr>
              <a:t>Fugue in C major, BWV 846</a:t>
            </a:r>
          </a:p>
          <a:p>
            <a:pPr lvl="1" fontAlgn="auto">
              <a:spcAft>
                <a:spcPts val="0"/>
              </a:spcAft>
              <a:buFont typeface="Arial"/>
              <a:buChar char="–"/>
              <a:defRPr/>
            </a:pPr>
            <a:r>
              <a:rPr lang="en-GB" dirty="0" smtClean="0">
                <a:ea typeface="+mn-ea"/>
              </a:rPr>
              <a:t>Input length: 729 points</a:t>
            </a:r>
          </a:p>
          <a:p>
            <a:pPr lvl="1" fontAlgn="auto">
              <a:spcAft>
                <a:spcPts val="0"/>
              </a:spcAft>
              <a:buFont typeface="Arial"/>
              <a:buChar char="–"/>
              <a:defRPr/>
            </a:pPr>
            <a:r>
              <a:rPr lang="en-GB" dirty="0" smtClean="0">
                <a:ea typeface="+mn-ea"/>
              </a:rPr>
              <a:t>Encoding length: 249 points or vectors</a:t>
            </a:r>
          </a:p>
          <a:p>
            <a:pPr lvl="1" fontAlgn="auto">
              <a:spcAft>
                <a:spcPts val="0"/>
              </a:spcAft>
              <a:buFont typeface="Arial"/>
              <a:buChar char="–"/>
              <a:defRPr/>
            </a:pPr>
            <a:r>
              <a:rPr lang="en-GB" dirty="0" smtClean="0">
                <a:ea typeface="+mn-ea"/>
              </a:rPr>
              <a:t>26 TECs used to account for piece</a:t>
            </a:r>
          </a:p>
          <a:p>
            <a:pPr lvl="1" fontAlgn="auto">
              <a:spcAft>
                <a:spcPts val="0"/>
              </a:spcAft>
              <a:buFont typeface="Arial"/>
              <a:buChar char="–"/>
              <a:defRPr/>
            </a:pPr>
            <a:r>
              <a:rPr lang="en-GB" dirty="0" smtClean="0">
                <a:ea typeface="+mn-ea"/>
              </a:rPr>
              <a:t>24 notes (3.29%) not included in repeated patterns</a:t>
            </a:r>
          </a:p>
          <a:p>
            <a:pPr lvl="1" fontAlgn="auto">
              <a:spcAft>
                <a:spcPts val="0"/>
              </a:spcAft>
              <a:buFont typeface="Arial"/>
              <a:buChar char="–"/>
              <a:defRPr/>
            </a:pPr>
            <a:r>
              <a:rPr lang="en-GB" dirty="0" smtClean="0">
                <a:ea typeface="+mn-ea"/>
              </a:rPr>
              <a:t>Compression ratio: 2.93</a:t>
            </a:r>
          </a:p>
          <a:p>
            <a:pPr lvl="1" fontAlgn="auto">
              <a:spcAft>
                <a:spcPts val="0"/>
              </a:spcAft>
              <a:buFont typeface="Arial"/>
              <a:buChar char="–"/>
              <a:defRPr/>
            </a:pPr>
            <a:endParaRPr lang="en-GB" dirty="0" smtClean="0">
              <a:ea typeface="+mn-ea"/>
            </a:endParaRPr>
          </a:p>
          <a:p>
            <a:pPr lvl="1" fontAlgn="auto">
              <a:spcAft>
                <a:spcPts val="0"/>
              </a:spcAft>
              <a:buFont typeface="Arial"/>
              <a:buChar char="–"/>
              <a:defRPr/>
            </a:pPr>
            <a:endParaRPr lang="en-GB" dirty="0">
              <a:ea typeface="+mn-ea"/>
            </a:endParaRPr>
          </a:p>
        </p:txBody>
      </p:sp>
      <p:pic>
        <p:nvPicPr>
          <p:cNvPr id="6861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38288"/>
            <a:ext cx="9144000"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02 The Well-Tempered Clavier, Book I_ Fugue No. 1 in C Major, BWV 846.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80312" y="4221088"/>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6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a:xfrm>
            <a:off x="457200" y="230188"/>
            <a:ext cx="8229600" cy="606524"/>
          </a:xfrm>
        </p:spPr>
        <p:txBody>
          <a:bodyPr/>
          <a:lstStyle/>
          <a:p>
            <a:r>
              <a:rPr lang="en-GB" sz="3200" dirty="0" smtClean="0">
                <a:latin typeface="Calibri" charset="0"/>
              </a:rPr>
              <a:t>J. S. Bach, Fugue in C minor, BWV 847</a:t>
            </a:r>
            <a:endParaRPr lang="en-GB" sz="3200" dirty="0">
              <a:latin typeface="Calibri" charset="0"/>
            </a:endParaRPr>
          </a:p>
        </p:txBody>
      </p:sp>
      <p:sp>
        <p:nvSpPr>
          <p:cNvPr id="3" name="Content Placeholder 2"/>
          <p:cNvSpPr>
            <a:spLocks noGrp="1"/>
          </p:cNvSpPr>
          <p:nvPr>
            <p:ph idx="1"/>
          </p:nvPr>
        </p:nvSpPr>
        <p:spPr>
          <a:xfrm>
            <a:off x="457200" y="3787775"/>
            <a:ext cx="8229600" cy="2895600"/>
          </a:xfrm>
        </p:spPr>
        <p:txBody>
          <a:bodyPr rtlCol="0">
            <a:normAutofit fontScale="92500" lnSpcReduction="10000"/>
          </a:bodyPr>
          <a:lstStyle/>
          <a:p>
            <a:pPr fontAlgn="auto">
              <a:spcAft>
                <a:spcPts val="0"/>
              </a:spcAft>
              <a:buFont typeface="Arial"/>
              <a:buChar char="•"/>
              <a:defRPr/>
            </a:pPr>
            <a:r>
              <a:rPr lang="en-GB" dirty="0" smtClean="0">
                <a:ea typeface="+mn-ea"/>
                <a:cs typeface="+mn-cs"/>
              </a:rPr>
              <a:t>Fugue in C minor, BWV 847</a:t>
            </a:r>
          </a:p>
          <a:p>
            <a:pPr lvl="1" fontAlgn="auto">
              <a:spcAft>
                <a:spcPts val="0"/>
              </a:spcAft>
              <a:buFont typeface="Arial"/>
              <a:buChar char="–"/>
              <a:defRPr/>
            </a:pPr>
            <a:r>
              <a:rPr lang="en-GB" dirty="0" smtClean="0">
                <a:ea typeface="+mn-ea"/>
              </a:rPr>
              <a:t>Input length: 751 points (notes)</a:t>
            </a:r>
          </a:p>
          <a:p>
            <a:pPr lvl="1" fontAlgn="auto">
              <a:spcAft>
                <a:spcPts val="0"/>
              </a:spcAft>
              <a:buFont typeface="Arial"/>
              <a:buChar char="–"/>
              <a:defRPr/>
            </a:pPr>
            <a:r>
              <a:rPr lang="en-GB" dirty="0" smtClean="0">
                <a:ea typeface="+mn-ea"/>
              </a:rPr>
              <a:t>Encoding length: 273 points or vectors</a:t>
            </a:r>
          </a:p>
          <a:p>
            <a:pPr lvl="1" fontAlgn="auto">
              <a:spcAft>
                <a:spcPts val="0"/>
              </a:spcAft>
              <a:buFont typeface="Arial"/>
              <a:buChar char="–"/>
              <a:defRPr/>
            </a:pPr>
            <a:r>
              <a:rPr lang="en-GB" dirty="0" smtClean="0">
                <a:ea typeface="+mn-ea"/>
              </a:rPr>
              <a:t>25 TECs (patterns) used to account for piece</a:t>
            </a:r>
          </a:p>
          <a:p>
            <a:pPr lvl="1" fontAlgn="auto">
              <a:spcAft>
                <a:spcPts val="0"/>
              </a:spcAft>
              <a:buFont typeface="Arial"/>
              <a:buChar char="–"/>
              <a:defRPr/>
            </a:pPr>
            <a:r>
              <a:rPr lang="en-GB" dirty="0" smtClean="0">
                <a:ea typeface="+mn-ea"/>
              </a:rPr>
              <a:t>22 notes (2.66%) not included in a repeated pattern</a:t>
            </a:r>
          </a:p>
          <a:p>
            <a:pPr lvl="1" fontAlgn="auto">
              <a:spcAft>
                <a:spcPts val="0"/>
              </a:spcAft>
              <a:buFont typeface="Arial"/>
              <a:buChar char="–"/>
              <a:defRPr/>
            </a:pPr>
            <a:r>
              <a:rPr lang="en-GB" dirty="0" smtClean="0">
                <a:ea typeface="+mn-ea"/>
              </a:rPr>
              <a:t>Compression ratio: 2.75</a:t>
            </a:r>
          </a:p>
          <a:p>
            <a:pPr lvl="1" fontAlgn="auto">
              <a:spcAft>
                <a:spcPts val="0"/>
              </a:spcAft>
              <a:buFont typeface="Arial"/>
              <a:buChar char="–"/>
              <a:defRPr/>
            </a:pPr>
            <a:endParaRPr lang="en-GB" dirty="0">
              <a:ea typeface="+mn-ea"/>
            </a:endParaRPr>
          </a:p>
        </p:txBody>
      </p:sp>
      <p:pic>
        <p:nvPicPr>
          <p:cNvPr id="6963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90042"/>
            <a:ext cx="91440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04 The Well-Tempered Clavier, Book I_ Fugue No. 2 in C Minor, BWV 84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52320" y="414908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9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457200" y="274638"/>
            <a:ext cx="8229600" cy="993775"/>
          </a:xfrm>
        </p:spPr>
        <p:txBody>
          <a:bodyPr/>
          <a:lstStyle/>
          <a:p>
            <a:r>
              <a:rPr lang="en-GB">
                <a:latin typeface="Calibri" charset="0"/>
              </a:rPr>
              <a:t>Repeated patterns in music</a:t>
            </a:r>
          </a:p>
        </p:txBody>
      </p:sp>
      <p:sp>
        <p:nvSpPr>
          <p:cNvPr id="3" name="Content Placeholder 2"/>
          <p:cNvSpPr>
            <a:spLocks noGrp="1"/>
          </p:cNvSpPr>
          <p:nvPr>
            <p:ph idx="1"/>
          </p:nvPr>
        </p:nvSpPr>
        <p:spPr>
          <a:xfrm>
            <a:off x="457200" y="3789363"/>
            <a:ext cx="8229600" cy="2336800"/>
          </a:xfrm>
        </p:spPr>
        <p:txBody>
          <a:bodyPr>
            <a:normAutofit/>
          </a:bodyPr>
          <a:lstStyle/>
          <a:p>
            <a:pPr marL="0" indent="0">
              <a:lnSpc>
                <a:spcPct val="70000"/>
              </a:lnSpc>
              <a:buFont typeface="Arial" charset="0"/>
              <a:buNone/>
            </a:pPr>
            <a:r>
              <a:rPr lang="en-US" sz="2700" i="1">
                <a:latin typeface="Calibri" charset="0"/>
              </a:rPr>
              <a:t>“the importance of parallelism [i.e., repetition] in musical structure cannot be overestimated. The more parallelism one can detect, the more internally coherent an analysis becomes, and the less independent information must be processed and retained in hearing or remembering a piece”</a:t>
            </a:r>
          </a:p>
          <a:p>
            <a:pPr marL="457200" lvl="1" indent="0" algn="r">
              <a:lnSpc>
                <a:spcPct val="70000"/>
              </a:lnSpc>
              <a:buFont typeface="Arial" charset="0"/>
              <a:buNone/>
            </a:pPr>
            <a:r>
              <a:rPr lang="en-US" sz="1800">
                <a:latin typeface="Calibri" charset="0"/>
              </a:rPr>
              <a:t>Lerdahl and Jackendoff (1983, p.52)</a:t>
            </a:r>
          </a:p>
        </p:txBody>
      </p:sp>
      <p:pic>
        <p:nvPicPr>
          <p:cNvPr id="4915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557338"/>
            <a:ext cx="7488237"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Box 6"/>
          <p:cNvSpPr txBox="1">
            <a:spLocks noChangeArrowheads="1"/>
          </p:cNvSpPr>
          <p:nvPr/>
        </p:nvSpPr>
        <p:spPr bwMode="auto">
          <a:xfrm>
            <a:off x="5003800" y="3429000"/>
            <a:ext cx="3633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400"/>
              <a:t>J.S. Bach, Fugue in C major, BWV 846</a:t>
            </a:r>
          </a:p>
        </p:txBody>
      </p:sp>
      <p:pic>
        <p:nvPicPr>
          <p:cNvPr id="2" name="1-02 The Well-Tempered Clavier, Book I_ Fugue No. 1 in C Major, BWV 846.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9512" y="198884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6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229200"/>
            <a:ext cx="8229600" cy="1512168"/>
          </a:xfrm>
        </p:spPr>
        <p:txBody>
          <a:bodyPr rtlCol="0">
            <a:normAutofit fontScale="55000" lnSpcReduction="20000"/>
          </a:bodyPr>
          <a:lstStyle/>
          <a:p>
            <a:pPr fontAlgn="auto">
              <a:spcAft>
                <a:spcPts val="0"/>
              </a:spcAft>
              <a:buFont typeface="Arial"/>
              <a:buChar char="•"/>
              <a:defRPr/>
            </a:pPr>
            <a:r>
              <a:rPr lang="en-GB" dirty="0" smtClean="0">
                <a:ea typeface="+mn-ea"/>
                <a:cs typeface="+mn-cs"/>
              </a:rPr>
              <a:t>Fugue in D major, BWV 850</a:t>
            </a:r>
          </a:p>
          <a:p>
            <a:pPr lvl="1" fontAlgn="auto">
              <a:spcAft>
                <a:spcPts val="0"/>
              </a:spcAft>
              <a:buFont typeface="Arial"/>
              <a:buChar char="–"/>
              <a:defRPr/>
            </a:pPr>
            <a:r>
              <a:rPr lang="en-GB" dirty="0" smtClean="0">
                <a:ea typeface="+mn-ea"/>
              </a:rPr>
              <a:t>Input length: 772 points</a:t>
            </a:r>
          </a:p>
          <a:p>
            <a:pPr lvl="1" fontAlgn="auto">
              <a:spcAft>
                <a:spcPts val="0"/>
              </a:spcAft>
              <a:buFont typeface="Arial"/>
              <a:buChar char="–"/>
              <a:defRPr/>
            </a:pPr>
            <a:r>
              <a:rPr lang="en-GB" dirty="0" smtClean="0">
                <a:ea typeface="+mn-ea"/>
              </a:rPr>
              <a:t>Encoding length: 260 points or vectors</a:t>
            </a:r>
          </a:p>
          <a:p>
            <a:pPr lvl="1" fontAlgn="auto">
              <a:spcAft>
                <a:spcPts val="0"/>
              </a:spcAft>
              <a:buFont typeface="Arial"/>
              <a:buChar char="–"/>
              <a:defRPr/>
            </a:pPr>
            <a:r>
              <a:rPr lang="en-GB" dirty="0">
                <a:ea typeface="+mn-ea"/>
              </a:rPr>
              <a:t>2</a:t>
            </a:r>
            <a:r>
              <a:rPr lang="en-GB" dirty="0" smtClean="0">
                <a:ea typeface="+mn-ea"/>
              </a:rPr>
              <a:t>8 TECs used to account for the piece</a:t>
            </a:r>
          </a:p>
          <a:p>
            <a:pPr lvl="1" fontAlgn="auto">
              <a:spcAft>
                <a:spcPts val="0"/>
              </a:spcAft>
              <a:buFont typeface="Arial"/>
              <a:buChar char="–"/>
              <a:defRPr/>
            </a:pPr>
            <a:r>
              <a:rPr lang="en-GB" dirty="0" smtClean="0">
                <a:ea typeface="+mn-ea"/>
              </a:rPr>
              <a:t>Compression ratio: 2.97</a:t>
            </a:r>
          </a:p>
          <a:p>
            <a:pPr lvl="1" fontAlgn="auto">
              <a:spcAft>
                <a:spcPts val="0"/>
              </a:spcAft>
              <a:buFont typeface="Arial"/>
              <a:buChar char="–"/>
              <a:defRPr/>
            </a:pPr>
            <a:r>
              <a:rPr lang="en-GB" dirty="0" smtClean="0">
                <a:ea typeface="+mn-ea"/>
              </a:rPr>
              <a:t>26 notes (3.37%) not included in repeated patterns</a:t>
            </a:r>
          </a:p>
        </p:txBody>
      </p:sp>
      <p:sp>
        <p:nvSpPr>
          <p:cNvPr id="72706" name="Title 1"/>
          <p:cNvSpPr>
            <a:spLocks noGrp="1"/>
          </p:cNvSpPr>
          <p:nvPr>
            <p:ph type="title"/>
          </p:nvPr>
        </p:nvSpPr>
        <p:spPr>
          <a:xfrm>
            <a:off x="457200" y="44624"/>
            <a:ext cx="8229600" cy="634082"/>
          </a:xfrm>
        </p:spPr>
        <p:txBody>
          <a:bodyPr/>
          <a:lstStyle/>
          <a:p>
            <a:r>
              <a:rPr lang="en-GB" sz="3200" dirty="0" smtClean="0">
                <a:latin typeface="Calibri" charset="0"/>
              </a:rPr>
              <a:t>J.S. Bach, Fugue in D major, BWV 850</a:t>
            </a:r>
            <a:endParaRPr lang="en-GB" sz="3200" dirty="0">
              <a:latin typeface="Calibri" charset="0"/>
            </a:endParaRPr>
          </a:p>
        </p:txBody>
      </p:sp>
      <p:pic>
        <p:nvPicPr>
          <p:cNvPr id="72707"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57" y="764704"/>
            <a:ext cx="9144000"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1-10 Das Wohltemperierte Klavier_ Book 1, BWV 846-869_ Fugue in D Major, BWV 850.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28384" y="5373216"/>
            <a:ext cx="504056" cy="504056"/>
          </a:xfrm>
          <a:prstGeom prst="rect">
            <a:avLst/>
          </a:prstGeom>
        </p:spPr>
      </p:pic>
      <p:pic>
        <p:nvPicPr>
          <p:cNvPr id="5" name="1-10 Das Wohltemperierte Klavier_ Book 1, BWV 846-869_ Fugue in D Major, BWV 850.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028384" y="6000576"/>
            <a:ext cx="524768" cy="524768"/>
          </a:xfrm>
          <a:prstGeom prst="rect">
            <a:avLst/>
          </a:prstGeom>
        </p:spPr>
      </p:pic>
      <p:pic>
        <p:nvPicPr>
          <p:cNvPr id="7" name="Picture 6"/>
          <p:cNvPicPr>
            <a:picLocks noChangeAspect="1"/>
          </p:cNvPicPr>
          <p:nvPr/>
        </p:nvPicPr>
        <p:blipFill>
          <a:blip r:embed="rId8"/>
          <a:stretch>
            <a:fillRect/>
          </a:stretch>
        </p:blipFill>
        <p:spPr>
          <a:xfrm>
            <a:off x="0" y="2924944"/>
            <a:ext cx="9144000" cy="22775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0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690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518864" y="531813"/>
            <a:ext cx="8229600" cy="860425"/>
          </a:xfrm>
        </p:spPr>
        <p:txBody>
          <a:bodyPr/>
          <a:lstStyle/>
          <a:p>
            <a:r>
              <a:rPr lang="en-GB">
                <a:latin typeface="Calibri" charset="0"/>
              </a:rPr>
              <a:t>Example COSIATEC encoding of NLB folk song</a:t>
            </a:r>
          </a:p>
        </p:txBody>
      </p:sp>
      <p:pic>
        <p:nvPicPr>
          <p:cNvPr id="6656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816100"/>
            <a:ext cx="9144000" cy="606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63"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555875"/>
            <a:ext cx="9144000" cy="577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64"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267075"/>
            <a:ext cx="9144000" cy="576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65"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3978275"/>
            <a:ext cx="9144000" cy="576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66"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4705350"/>
            <a:ext cx="9144000" cy="561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6567" name="Rectangle 11"/>
          <p:cNvSpPr>
            <a:spLocks noChangeArrowheads="1"/>
          </p:cNvSpPr>
          <p:nvPr/>
        </p:nvSpPr>
        <p:spPr bwMode="auto">
          <a:xfrm>
            <a:off x="153988" y="5414963"/>
            <a:ext cx="89011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800"/>
              <a:t>(NLB015569_01, “</a:t>
            </a:r>
            <a:r>
              <a:rPr lang="en-GB" altLang="ja-JP" sz="1800"/>
              <a:t>Daar zou er een maagdje vroeg opstaan 2</a:t>
            </a:r>
            <a:r>
              <a:rPr lang="en-GB" sz="1800"/>
              <a:t>”</a:t>
            </a:r>
            <a:r>
              <a:rPr lang="en-GB" altLang="ja-JP" sz="1800"/>
              <a:t>, from the Nederlandse Liederen Bank, </a:t>
            </a:r>
            <a:r>
              <a:rPr lang="en-GB" altLang="ja-JP" sz="1800">
                <a:hlinkClick r:id="rId9"/>
              </a:rPr>
              <a:t>http://www.liederenbank.nl</a:t>
            </a:r>
            <a:r>
              <a:rPr lang="en-GB" altLang="ja-JP" sz="1800"/>
              <a:t>. Courtesy of Peter van Kranenburg.)</a:t>
            </a:r>
            <a:endParaRPr lang="en-GB" sz="1800"/>
          </a:p>
        </p:txBody>
      </p:sp>
      <p:pic>
        <p:nvPicPr>
          <p:cNvPr id="2" name="NLB015569_01.m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1520" y="620688"/>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Results of using algorithms with NCD and 1-nn to classify NLB</a:t>
            </a:r>
          </a:p>
        </p:txBody>
      </p:sp>
      <p:pic>
        <p:nvPicPr>
          <p:cNvPr id="4" name="Picture 3"/>
          <p:cNvPicPr>
            <a:picLocks noChangeAspect="1"/>
          </p:cNvPicPr>
          <p:nvPr/>
        </p:nvPicPr>
        <p:blipFill>
          <a:blip r:embed="rId2"/>
          <a:stretch>
            <a:fillRect/>
          </a:stretch>
        </p:blipFill>
        <p:spPr>
          <a:xfrm>
            <a:off x="1619672" y="1916832"/>
            <a:ext cx="5904656" cy="4629251"/>
          </a:xfrm>
          <a:prstGeom prst="rect">
            <a:avLst/>
          </a:prstGeom>
        </p:spPr>
      </p:pic>
    </p:spTree>
    <p:extLst>
      <p:ext uri="{BB962C8B-B14F-4D97-AF65-F5344CB8AC3E}">
        <p14:creationId xmlns:p14="http://schemas.microsoft.com/office/powerpoint/2010/main" val="4088271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Discovering repeated themes and sections in the JKU PDD</a:t>
            </a:r>
          </a:p>
        </p:txBody>
      </p:sp>
      <p:sp>
        <p:nvSpPr>
          <p:cNvPr id="3" name="Content Placeholder 2"/>
          <p:cNvSpPr>
            <a:spLocks noGrp="1"/>
          </p:cNvSpPr>
          <p:nvPr>
            <p:ph idx="1"/>
          </p:nvPr>
        </p:nvSpPr>
        <p:spPr>
          <a:xfrm>
            <a:off x="457200" y="3717032"/>
            <a:ext cx="8229600" cy="2664296"/>
          </a:xfrm>
        </p:spPr>
        <p:txBody>
          <a:bodyPr>
            <a:normAutofit fontScale="70000" lnSpcReduction="20000"/>
          </a:bodyPr>
          <a:lstStyle/>
          <a:p>
            <a:r>
              <a:rPr lang="en-US"/>
              <a:t>Five pieces in database – </a:t>
            </a:r>
            <a:r>
              <a:rPr lang="en-US" b="1"/>
              <a:t>polyphonic version used!</a:t>
            </a:r>
            <a:endParaRPr lang="en-US"/>
          </a:p>
          <a:p>
            <a:r>
              <a:rPr lang="en-US"/>
              <a:t>Three basic algorithms, COSIATEC, SIATECCompress and Forth’s algorithm</a:t>
            </a:r>
          </a:p>
          <a:p>
            <a:pPr lvl="1"/>
            <a:r>
              <a:rPr lang="en-US"/>
              <a:t>with and without CT</a:t>
            </a:r>
          </a:p>
          <a:p>
            <a:pPr lvl="1"/>
            <a:r>
              <a:rPr lang="en-US"/>
              <a:t>SIA or SIAR</a:t>
            </a:r>
          </a:p>
          <a:p>
            <a:pPr lvl="1"/>
            <a:r>
              <a:rPr lang="en-US"/>
              <a:t>Raw, BB or Segment mode</a:t>
            </a:r>
          </a:p>
          <a:p>
            <a:r>
              <a:rPr lang="en-US"/>
              <a:t>Gives 36 algorithms formed by combining values from these 4 variables</a:t>
            </a:r>
          </a:p>
          <a:p>
            <a:pPr lvl="1"/>
            <a:endParaRPr lang="en-US"/>
          </a:p>
          <a:p>
            <a:endParaRPr lang="en-US"/>
          </a:p>
        </p:txBody>
      </p:sp>
      <p:pic>
        <p:nvPicPr>
          <p:cNvPr id="4" name="Picture 3"/>
          <p:cNvPicPr>
            <a:picLocks noChangeAspect="1"/>
          </p:cNvPicPr>
          <p:nvPr/>
        </p:nvPicPr>
        <p:blipFill>
          <a:blip r:embed="rId2"/>
          <a:stretch>
            <a:fillRect/>
          </a:stretch>
        </p:blipFill>
        <p:spPr>
          <a:xfrm>
            <a:off x="2051720" y="1772816"/>
            <a:ext cx="4723725" cy="1789290"/>
          </a:xfrm>
          <a:prstGeom prst="rect">
            <a:avLst/>
          </a:prstGeom>
        </p:spPr>
      </p:pic>
    </p:spTree>
    <p:extLst>
      <p:ext uri="{BB962C8B-B14F-4D97-AF65-F5344CB8AC3E}">
        <p14:creationId xmlns:p14="http://schemas.microsoft.com/office/powerpoint/2010/main" val="26302845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sk-2-precision-error-bar-char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332656"/>
            <a:ext cx="7628260" cy="6112310"/>
          </a:xfrm>
          <a:prstGeom prst="rect">
            <a:avLst/>
          </a:prstGeom>
        </p:spPr>
      </p:pic>
    </p:spTree>
    <p:extLst>
      <p:ext uri="{BB962C8B-B14F-4D97-AF65-F5344CB8AC3E}">
        <p14:creationId xmlns:p14="http://schemas.microsoft.com/office/powerpoint/2010/main" val="262428568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sk-2-recall-error-bar-cha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164" y="188640"/>
            <a:ext cx="7987284" cy="6400800"/>
          </a:xfrm>
          <a:prstGeom prst="rect">
            <a:avLst/>
          </a:prstGeom>
        </p:spPr>
      </p:pic>
    </p:spTree>
    <p:extLst>
      <p:ext uri="{BB962C8B-B14F-4D97-AF65-F5344CB8AC3E}">
        <p14:creationId xmlns:p14="http://schemas.microsoft.com/office/powerpoint/2010/main" val="309922454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sk-2-f1-error-bar-cha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16632"/>
            <a:ext cx="7560840" cy="6532984"/>
          </a:xfrm>
          <a:prstGeom prst="rect">
            <a:avLst/>
          </a:prstGeom>
        </p:spPr>
      </p:pic>
    </p:spTree>
    <p:extLst>
      <p:ext uri="{BB962C8B-B14F-4D97-AF65-F5344CB8AC3E}">
        <p14:creationId xmlns:p14="http://schemas.microsoft.com/office/powerpoint/2010/main" val="118952292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lstStyle/>
          <a:p>
            <a:r>
              <a:rPr lang="en-US"/>
              <a:t>JKU results</a:t>
            </a:r>
          </a:p>
        </p:txBody>
      </p:sp>
      <p:sp>
        <p:nvSpPr>
          <p:cNvPr id="3" name="Content Placeholder 2"/>
          <p:cNvSpPr>
            <a:spLocks noGrp="1"/>
          </p:cNvSpPr>
          <p:nvPr>
            <p:ph idx="1"/>
          </p:nvPr>
        </p:nvSpPr>
        <p:spPr>
          <a:xfrm>
            <a:off x="457200" y="4077072"/>
            <a:ext cx="8229600" cy="2049091"/>
          </a:xfrm>
        </p:spPr>
        <p:txBody>
          <a:bodyPr>
            <a:normAutofit fontScale="62500" lnSpcReduction="20000"/>
          </a:bodyPr>
          <a:lstStyle/>
          <a:p>
            <a:r>
              <a:rPr lang="en-US"/>
              <a:t>Above are three-layer F1 scores for best and basic algorithms</a:t>
            </a:r>
          </a:p>
          <a:p>
            <a:r>
              <a:rPr lang="en-US"/>
              <a:t>Replacing SIA with SIAR had no significant result on precision, recall or F1</a:t>
            </a:r>
          </a:p>
          <a:p>
            <a:r>
              <a:rPr lang="en-US"/>
              <a:t>CT had a positive effect with Forth’s algorithm but generally a negative effect on COSIATEC or SIATECCompress (except in Raw mode)</a:t>
            </a:r>
          </a:p>
          <a:p>
            <a:r>
              <a:rPr lang="en-US"/>
              <a:t>Top-performing algorithms used Segment mode</a:t>
            </a:r>
          </a:p>
        </p:txBody>
      </p:sp>
      <p:pic>
        <p:nvPicPr>
          <p:cNvPr id="4" name="Picture 3"/>
          <p:cNvPicPr>
            <a:picLocks noChangeAspect="1"/>
          </p:cNvPicPr>
          <p:nvPr/>
        </p:nvPicPr>
        <p:blipFill>
          <a:blip r:embed="rId2"/>
          <a:stretch>
            <a:fillRect/>
          </a:stretch>
        </p:blipFill>
        <p:spPr>
          <a:xfrm>
            <a:off x="1979712" y="1052736"/>
            <a:ext cx="5181600" cy="2959100"/>
          </a:xfrm>
          <a:prstGeom prst="rect">
            <a:avLst/>
          </a:prstGeom>
        </p:spPr>
      </p:pic>
    </p:spTree>
    <p:extLst>
      <p:ext uri="{BB962C8B-B14F-4D97-AF65-F5344CB8AC3E}">
        <p14:creationId xmlns:p14="http://schemas.microsoft.com/office/powerpoint/2010/main" val="242987618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Evaluation of JKU PDD</a:t>
            </a:r>
          </a:p>
        </p:txBody>
      </p:sp>
      <p:sp>
        <p:nvSpPr>
          <p:cNvPr id="3" name="Content Placeholder 2"/>
          <p:cNvSpPr>
            <a:spLocks noGrp="1"/>
          </p:cNvSpPr>
          <p:nvPr>
            <p:ph idx="1"/>
          </p:nvPr>
        </p:nvSpPr>
        <p:spPr/>
        <p:txBody>
          <a:bodyPr>
            <a:normAutofit fontScale="92500" lnSpcReduction="10000"/>
          </a:bodyPr>
          <a:lstStyle/>
          <a:p>
            <a:r>
              <a:rPr lang="en-US"/>
              <a:t>To what question is the JKU PDD supposed to be providing the correct answer?</a:t>
            </a:r>
          </a:p>
          <a:p>
            <a:pPr lvl="1"/>
            <a:r>
              <a:rPr lang="en-US"/>
              <a:t>“What are the noticeable and/or important patterns in these five pieces?”</a:t>
            </a:r>
          </a:p>
          <a:p>
            <a:r>
              <a:rPr lang="en-US"/>
              <a:t>Do the analyses in the JKU PDD actually identify all and only the noticeable and/or important patterns in the pieces in the database?</a:t>
            </a:r>
          </a:p>
          <a:p>
            <a:pPr lvl="1"/>
            <a:r>
              <a:rPr lang="en-US"/>
              <a:t>No! </a:t>
            </a:r>
          </a:p>
          <a:p>
            <a:pPr lvl="2"/>
            <a:r>
              <a:rPr lang="en-US"/>
              <a:t>some important patterns are missing </a:t>
            </a:r>
          </a:p>
          <a:p>
            <a:pPr lvl="2"/>
            <a:r>
              <a:rPr lang="en-US"/>
              <a:t>some important occurrences of recorded patterns are missing</a:t>
            </a:r>
          </a:p>
        </p:txBody>
      </p:sp>
    </p:spTree>
    <p:extLst>
      <p:ext uri="{BB962C8B-B14F-4D97-AF65-F5344CB8AC3E}">
        <p14:creationId xmlns:p14="http://schemas.microsoft.com/office/powerpoint/2010/main" val="428307419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39700" y="0"/>
            <a:ext cx="8853596" cy="6858000"/>
          </a:xfrm>
          <a:prstGeom prst="rect">
            <a:avLst/>
          </a:prstGeom>
        </p:spPr>
      </p:pic>
    </p:spTree>
    <p:extLst>
      <p:ext uri="{BB962C8B-B14F-4D97-AF65-F5344CB8AC3E}">
        <p14:creationId xmlns:p14="http://schemas.microsoft.com/office/powerpoint/2010/main" val="277384591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GB">
                <a:latin typeface="Calibri" charset="0"/>
              </a:rPr>
              <a:t>Repeated patterns in music</a:t>
            </a:r>
          </a:p>
        </p:txBody>
      </p:sp>
      <p:sp>
        <p:nvSpPr>
          <p:cNvPr id="3" name="Content Placeholder 2"/>
          <p:cNvSpPr>
            <a:spLocks noGrp="1"/>
          </p:cNvSpPr>
          <p:nvPr>
            <p:ph idx="1"/>
          </p:nvPr>
        </p:nvSpPr>
        <p:spPr>
          <a:xfrm>
            <a:off x="457200" y="4508500"/>
            <a:ext cx="8229600" cy="1617663"/>
          </a:xfrm>
        </p:spPr>
        <p:txBody>
          <a:bodyPr rtlCol="0">
            <a:normAutofit/>
          </a:bodyPr>
          <a:lstStyle/>
          <a:p>
            <a:pPr marL="0" indent="0" fontAlgn="auto">
              <a:lnSpc>
                <a:spcPct val="90000"/>
              </a:lnSpc>
              <a:spcAft>
                <a:spcPts val="0"/>
              </a:spcAft>
              <a:buFont typeface="Arial"/>
              <a:buNone/>
              <a:defRPr/>
            </a:pPr>
            <a:r>
              <a:rPr lang="en-US" i="1" dirty="0" smtClean="0">
                <a:ea typeface="+mn-ea"/>
                <a:cs typeface="+mn-cs"/>
              </a:rPr>
              <a:t>“the central act” in all forms of music analysis is “the test for identity”</a:t>
            </a:r>
          </a:p>
          <a:p>
            <a:pPr marL="457200" lvl="1" indent="0" algn="r" fontAlgn="auto">
              <a:lnSpc>
                <a:spcPct val="90000"/>
              </a:lnSpc>
              <a:spcAft>
                <a:spcPts val="0"/>
              </a:spcAft>
              <a:buFont typeface="Arial"/>
              <a:buNone/>
              <a:defRPr/>
            </a:pPr>
            <a:r>
              <a:rPr lang="en-US" sz="2000" dirty="0" smtClean="0">
                <a:ea typeface="+mn-ea"/>
              </a:rPr>
              <a:t>Bent and </a:t>
            </a:r>
            <a:r>
              <a:rPr lang="en-US" sz="2000" dirty="0" err="1" smtClean="0">
                <a:ea typeface="+mn-ea"/>
              </a:rPr>
              <a:t>Drabkin</a:t>
            </a:r>
            <a:r>
              <a:rPr lang="en-US" sz="2000" dirty="0" smtClean="0">
                <a:ea typeface="+mn-ea"/>
              </a:rPr>
              <a:t> (1987, p.5)</a:t>
            </a:r>
          </a:p>
          <a:p>
            <a:pPr fontAlgn="auto">
              <a:spcAft>
                <a:spcPts val="0"/>
              </a:spcAft>
              <a:buFont typeface="Arial"/>
              <a:buChar char="•"/>
              <a:defRPr/>
            </a:pPr>
            <a:endParaRPr lang="en-GB" dirty="0" smtClean="0">
              <a:ea typeface="+mn-ea"/>
              <a:cs typeface="+mn-cs"/>
            </a:endParaRPr>
          </a:p>
        </p:txBody>
      </p:sp>
      <p:pic>
        <p:nvPicPr>
          <p:cNvPr id="5017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844675"/>
            <a:ext cx="774065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Box 5"/>
          <p:cNvSpPr txBox="1">
            <a:spLocks noChangeArrowheads="1"/>
          </p:cNvSpPr>
          <p:nvPr/>
        </p:nvSpPr>
        <p:spPr bwMode="auto">
          <a:xfrm>
            <a:off x="3276600" y="3716338"/>
            <a:ext cx="5570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400"/>
              <a:t>L. van Beethoven, Piano Sonata, Op.2, No.1, 3</a:t>
            </a:r>
            <a:r>
              <a:rPr lang="en-GB" sz="1400" baseline="30000"/>
              <a:t>rd</a:t>
            </a:r>
            <a:r>
              <a:rPr lang="en-GB" sz="1400"/>
              <a:t> movement</a:t>
            </a:r>
          </a:p>
        </p:txBody>
      </p:sp>
      <p:pic>
        <p:nvPicPr>
          <p:cNvPr id="2" name="03 Sonata in F Minor Op.2 No.1_ Third Movemen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1520" y="2276872"/>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9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58900" y="0"/>
            <a:ext cx="6412769" cy="6858000"/>
          </a:xfrm>
          <a:prstGeom prst="rect">
            <a:avLst/>
          </a:prstGeom>
        </p:spPr>
      </p:pic>
    </p:spTree>
    <p:extLst>
      <p:ext uri="{BB962C8B-B14F-4D97-AF65-F5344CB8AC3E}">
        <p14:creationId xmlns:p14="http://schemas.microsoft.com/office/powerpoint/2010/main" val="205010789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12800"/>
            <a:ext cx="9144000" cy="5231642"/>
          </a:xfrm>
          <a:prstGeom prst="rect">
            <a:avLst/>
          </a:prstGeom>
        </p:spPr>
      </p:pic>
    </p:spTree>
    <p:extLst>
      <p:ext uri="{BB962C8B-B14F-4D97-AF65-F5344CB8AC3E}">
        <p14:creationId xmlns:p14="http://schemas.microsoft.com/office/powerpoint/2010/main" val="60784868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7500" y="0"/>
            <a:ext cx="8497334" cy="6858000"/>
          </a:xfrm>
          <a:prstGeom prst="rect">
            <a:avLst/>
          </a:prstGeom>
        </p:spPr>
      </p:pic>
    </p:spTree>
    <p:extLst>
      <p:ext uri="{BB962C8B-B14F-4D97-AF65-F5344CB8AC3E}">
        <p14:creationId xmlns:p14="http://schemas.microsoft.com/office/powerpoint/2010/main" val="234012450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28800" y="0"/>
            <a:ext cx="5476620" cy="6858000"/>
          </a:xfrm>
          <a:prstGeom prst="rect">
            <a:avLst/>
          </a:prstGeom>
        </p:spPr>
      </p:pic>
    </p:spTree>
    <p:extLst>
      <p:ext uri="{BB962C8B-B14F-4D97-AF65-F5344CB8AC3E}">
        <p14:creationId xmlns:p14="http://schemas.microsoft.com/office/powerpoint/2010/main" val="399609175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outputs</a:t>
            </a:r>
            <a:endParaRPr lang="en-GB" dirty="0"/>
          </a:p>
        </p:txBody>
      </p:sp>
      <p:pic>
        <p:nvPicPr>
          <p:cNvPr id="4" name="Picture 3"/>
          <p:cNvPicPr>
            <a:picLocks noChangeAspect="1"/>
          </p:cNvPicPr>
          <p:nvPr/>
        </p:nvPicPr>
        <p:blipFill>
          <a:blip r:embed="rId2"/>
          <a:stretch>
            <a:fillRect/>
          </a:stretch>
        </p:blipFill>
        <p:spPr>
          <a:xfrm>
            <a:off x="0" y="2060848"/>
            <a:ext cx="9144000" cy="2301365"/>
          </a:xfrm>
          <a:prstGeom prst="rect">
            <a:avLst/>
          </a:prstGeom>
        </p:spPr>
      </p:pic>
      <p:pic>
        <p:nvPicPr>
          <p:cNvPr id="5" name="Picture 4"/>
          <p:cNvPicPr>
            <a:picLocks noChangeAspect="1"/>
          </p:cNvPicPr>
          <p:nvPr/>
        </p:nvPicPr>
        <p:blipFill>
          <a:blip r:embed="rId3"/>
          <a:stretch>
            <a:fillRect/>
          </a:stretch>
        </p:blipFill>
        <p:spPr>
          <a:xfrm>
            <a:off x="0" y="4561749"/>
            <a:ext cx="9144000" cy="2296251"/>
          </a:xfrm>
          <a:prstGeom prst="rect">
            <a:avLst/>
          </a:prstGeom>
        </p:spPr>
      </p:pic>
      <p:sp>
        <p:nvSpPr>
          <p:cNvPr id="6" name="TextBox 5"/>
          <p:cNvSpPr txBox="1"/>
          <p:nvPr/>
        </p:nvSpPr>
        <p:spPr>
          <a:xfrm>
            <a:off x="1547664" y="1412776"/>
            <a:ext cx="6179546" cy="461665"/>
          </a:xfrm>
          <a:prstGeom prst="rect">
            <a:avLst/>
          </a:prstGeom>
          <a:noFill/>
        </p:spPr>
        <p:txBody>
          <a:bodyPr wrap="none" rtlCol="0">
            <a:spAutoFit/>
          </a:bodyPr>
          <a:lstStyle/>
          <a:p>
            <a:r>
              <a:rPr lang="en-GB" dirty="0" smtClean="0"/>
              <a:t>Blue = ground-truth, Red = COSIATEC</a:t>
            </a:r>
            <a:endParaRPr lang="en-GB" dirty="0"/>
          </a:p>
        </p:txBody>
      </p:sp>
    </p:spTree>
    <p:extLst>
      <p:ext uri="{BB962C8B-B14F-4D97-AF65-F5344CB8AC3E}">
        <p14:creationId xmlns:p14="http://schemas.microsoft.com/office/powerpoint/2010/main" val="3647243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060848"/>
            <a:ext cx="9144000" cy="2272352"/>
          </a:xfrm>
          <a:prstGeom prst="rect">
            <a:avLst/>
          </a:prstGeom>
        </p:spPr>
      </p:pic>
      <p:pic>
        <p:nvPicPr>
          <p:cNvPr id="5" name="Picture 4"/>
          <p:cNvPicPr>
            <a:picLocks noChangeAspect="1"/>
          </p:cNvPicPr>
          <p:nvPr/>
        </p:nvPicPr>
        <p:blipFill>
          <a:blip r:embed="rId3"/>
          <a:stretch>
            <a:fillRect/>
          </a:stretch>
        </p:blipFill>
        <p:spPr>
          <a:xfrm>
            <a:off x="-98" y="4437112"/>
            <a:ext cx="9144000" cy="2296251"/>
          </a:xfrm>
          <a:prstGeom prst="rect">
            <a:avLst/>
          </a:prstGeom>
        </p:spPr>
      </p:pic>
      <p:sp>
        <p:nvSpPr>
          <p:cNvPr id="6" name="Title 1"/>
          <p:cNvSpPr>
            <a:spLocks noGrp="1"/>
          </p:cNvSpPr>
          <p:nvPr>
            <p:ph type="title"/>
          </p:nvPr>
        </p:nvSpPr>
        <p:spPr>
          <a:xfrm>
            <a:off x="457200" y="274638"/>
            <a:ext cx="8229600" cy="1143000"/>
          </a:xfrm>
        </p:spPr>
        <p:txBody>
          <a:bodyPr/>
          <a:lstStyle/>
          <a:p>
            <a:r>
              <a:rPr lang="en-GB" dirty="0" smtClean="0"/>
              <a:t>Example outputs</a:t>
            </a:r>
            <a:endParaRPr lang="en-GB" dirty="0"/>
          </a:p>
        </p:txBody>
      </p:sp>
      <p:sp>
        <p:nvSpPr>
          <p:cNvPr id="7" name="TextBox 6"/>
          <p:cNvSpPr txBox="1"/>
          <p:nvPr/>
        </p:nvSpPr>
        <p:spPr>
          <a:xfrm>
            <a:off x="1547664" y="1412776"/>
            <a:ext cx="6179546" cy="461665"/>
          </a:xfrm>
          <a:prstGeom prst="rect">
            <a:avLst/>
          </a:prstGeom>
          <a:noFill/>
        </p:spPr>
        <p:txBody>
          <a:bodyPr wrap="none" rtlCol="0">
            <a:spAutoFit/>
          </a:bodyPr>
          <a:lstStyle/>
          <a:p>
            <a:r>
              <a:rPr lang="en-GB" dirty="0" smtClean="0"/>
              <a:t>Blue = ground-truth, Red = COSIATEC</a:t>
            </a:r>
            <a:endParaRPr lang="en-GB" dirty="0"/>
          </a:p>
        </p:txBody>
      </p:sp>
    </p:spTree>
    <p:extLst>
      <p:ext uri="{BB962C8B-B14F-4D97-AF65-F5344CB8AC3E}">
        <p14:creationId xmlns:p14="http://schemas.microsoft.com/office/powerpoint/2010/main" val="982024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638520"/>
            <a:ext cx="9144000" cy="2294536"/>
          </a:xfrm>
          <a:prstGeom prst="rect">
            <a:avLst/>
          </a:prstGeom>
        </p:spPr>
      </p:pic>
      <p:pic>
        <p:nvPicPr>
          <p:cNvPr id="6" name="Picture 5"/>
          <p:cNvPicPr>
            <a:picLocks noChangeAspect="1"/>
          </p:cNvPicPr>
          <p:nvPr/>
        </p:nvPicPr>
        <p:blipFill>
          <a:blip r:embed="rId3"/>
          <a:stretch>
            <a:fillRect/>
          </a:stretch>
        </p:blipFill>
        <p:spPr>
          <a:xfrm>
            <a:off x="-8679" y="4163919"/>
            <a:ext cx="9144000" cy="2289417"/>
          </a:xfrm>
          <a:prstGeom prst="rect">
            <a:avLst/>
          </a:prstGeom>
        </p:spPr>
      </p:pic>
      <p:sp>
        <p:nvSpPr>
          <p:cNvPr id="8" name="Title 1"/>
          <p:cNvSpPr>
            <a:spLocks noGrp="1"/>
          </p:cNvSpPr>
          <p:nvPr>
            <p:ph type="title"/>
          </p:nvPr>
        </p:nvSpPr>
        <p:spPr>
          <a:xfrm>
            <a:off x="457200" y="274638"/>
            <a:ext cx="8229600" cy="634082"/>
          </a:xfrm>
        </p:spPr>
        <p:txBody>
          <a:bodyPr/>
          <a:lstStyle/>
          <a:p>
            <a:r>
              <a:rPr lang="en-GB" dirty="0" smtClean="0"/>
              <a:t>Example outputs</a:t>
            </a:r>
            <a:endParaRPr lang="en-GB" dirty="0"/>
          </a:p>
        </p:txBody>
      </p:sp>
      <p:sp>
        <p:nvSpPr>
          <p:cNvPr id="9" name="TextBox 8"/>
          <p:cNvSpPr txBox="1"/>
          <p:nvPr/>
        </p:nvSpPr>
        <p:spPr>
          <a:xfrm>
            <a:off x="1547664" y="1052736"/>
            <a:ext cx="6179546" cy="461665"/>
          </a:xfrm>
          <a:prstGeom prst="rect">
            <a:avLst/>
          </a:prstGeom>
          <a:noFill/>
        </p:spPr>
        <p:txBody>
          <a:bodyPr wrap="none" rtlCol="0">
            <a:spAutoFit/>
          </a:bodyPr>
          <a:lstStyle/>
          <a:p>
            <a:r>
              <a:rPr lang="en-GB" dirty="0" smtClean="0"/>
              <a:t>Blue = ground-truth, Red = COSIATEC</a:t>
            </a:r>
            <a:endParaRPr lang="en-GB" dirty="0"/>
          </a:p>
        </p:txBody>
      </p:sp>
    </p:spTree>
    <p:extLst>
      <p:ext uri="{BB962C8B-B14F-4D97-AF65-F5344CB8AC3E}">
        <p14:creationId xmlns:p14="http://schemas.microsoft.com/office/powerpoint/2010/main" val="1202831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Acknowledgements</a:t>
            </a:r>
          </a:p>
        </p:txBody>
      </p:sp>
      <p:sp>
        <p:nvSpPr>
          <p:cNvPr id="3" name="Content Placeholder 2"/>
          <p:cNvSpPr>
            <a:spLocks noGrp="1"/>
          </p:cNvSpPr>
          <p:nvPr>
            <p:ph idx="1"/>
          </p:nvPr>
        </p:nvSpPr>
        <p:spPr/>
        <p:txBody>
          <a:bodyPr/>
          <a:lstStyle/>
          <a:p>
            <a:r>
              <a:rPr lang="en-US"/>
              <a:t>The research reported in this talk was carried out as part of the “Learning to Create” FP7 collaborative project.</a:t>
            </a:r>
          </a:p>
          <a:p>
            <a:r>
              <a:rPr lang="en-US"/>
              <a:t>The project Lrn2Cre8 acknowledges the financial support of the Future and Emerging Technologies (FET) programme within the Seventh Framework Programme for Research of the European Comission, under FET grant number 610859.</a:t>
            </a:r>
          </a:p>
        </p:txBody>
      </p:sp>
    </p:spTree>
    <p:extLst>
      <p:ext uri="{BB962C8B-B14F-4D97-AF65-F5344CB8AC3E}">
        <p14:creationId xmlns:p14="http://schemas.microsoft.com/office/powerpoint/2010/main" val="211948596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rtlCol="0">
            <a:normAutofit fontScale="90000"/>
          </a:bodyPr>
          <a:lstStyle/>
          <a:p>
            <a:pPr fontAlgn="auto">
              <a:spcAft>
                <a:spcPts val="0"/>
              </a:spcAft>
              <a:defRPr/>
            </a:pPr>
            <a:r>
              <a:rPr lang="en-US" smtClean="0">
                <a:ea typeface="+mj-ea"/>
                <a:cs typeface="+mj-cs"/>
              </a:rPr>
              <a:t>Using multidimensional point sets to represent music (1)</a:t>
            </a:r>
          </a:p>
        </p:txBody>
      </p:sp>
      <p:pic>
        <p:nvPicPr>
          <p:cNvPr id="20482" name="Picture 4" descr="prelu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1844675"/>
            <a:ext cx="449580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5" descr="prelude-point-s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1700213"/>
            <a:ext cx="3878262"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descr="preludechr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450" y="3284538"/>
            <a:ext cx="647700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relude.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179388" y="22764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9881"/>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000" fill="hold"/>
                                        <p:tgtEl>
                                          <p:spTgt spid="79881"/>
                                        </p:tgtEl>
                                      </p:cBhvr>
                                    </p:cmd>
                                  </p:childTnLst>
                                </p:cTn>
                              </p:par>
                            </p:childTnLst>
                          </p:cTn>
                        </p:par>
                      </p:childTnLst>
                    </p:cTn>
                  </p:par>
                </p:childTnLst>
              </p:cTn>
              <p:nextCondLst>
                <p:cond evt="onClick" delay="0">
                  <p:tgtEl>
                    <p:spTgt spid="7988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988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rtlCol="0">
            <a:normAutofit fontScale="90000"/>
          </a:bodyPr>
          <a:lstStyle/>
          <a:p>
            <a:pPr fontAlgn="auto">
              <a:spcAft>
                <a:spcPts val="0"/>
              </a:spcAft>
              <a:defRPr/>
            </a:pPr>
            <a:r>
              <a:rPr lang="en-US" smtClean="0">
                <a:ea typeface="+mj-ea"/>
                <a:cs typeface="+mj-cs"/>
              </a:rPr>
              <a:t>Using multidimensional point sets to represent music (2)</a:t>
            </a:r>
          </a:p>
        </p:txBody>
      </p:sp>
      <p:pic>
        <p:nvPicPr>
          <p:cNvPr id="22530" name="Picture 3" descr="prelu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628775"/>
            <a:ext cx="449580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descr="prelude-point-s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825" y="1628775"/>
            <a:ext cx="3878263"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7" descr="preludemorp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450" y="3284538"/>
            <a:ext cx="64770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5" name="prelude.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179388" y="2133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4746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997" fill="hold"/>
                                        <p:tgtEl>
                                          <p:spTgt spid="147465"/>
                                        </p:tgtEl>
                                      </p:cBhvr>
                                    </p:cmd>
                                  </p:childTnLst>
                                </p:cTn>
                              </p:par>
                            </p:childTnLst>
                          </p:cTn>
                        </p:par>
                      </p:childTnLst>
                    </p:cTn>
                  </p:par>
                </p:childTnLst>
              </p:cTn>
              <p:nextCondLst>
                <p:cond evt="onClick" delay="0">
                  <p:tgtEl>
                    <p:spTgt spid="14746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4746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Maximal translatable patterns (MTPs)</a:t>
            </a:r>
          </a:p>
        </p:txBody>
      </p:sp>
      <p:pic>
        <p:nvPicPr>
          <p:cNvPr id="5" name="Picture 4"/>
          <p:cNvPicPr>
            <a:picLocks noChangeAspect="1"/>
          </p:cNvPicPr>
          <p:nvPr/>
        </p:nvPicPr>
        <p:blipFill>
          <a:blip r:embed="rId2"/>
          <a:stretch>
            <a:fillRect/>
          </a:stretch>
        </p:blipFill>
        <p:spPr>
          <a:xfrm>
            <a:off x="1016862" y="2132856"/>
            <a:ext cx="7110276" cy="3456384"/>
          </a:xfrm>
          <a:prstGeom prst="rect">
            <a:avLst/>
          </a:prstGeom>
        </p:spPr>
      </p:pic>
    </p:spTree>
    <p:extLst>
      <p:ext uri="{BB962C8B-B14F-4D97-AF65-F5344CB8AC3E}">
        <p14:creationId xmlns:p14="http://schemas.microsoft.com/office/powerpoint/2010/main" val="1289955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Translational equivalence classes (TECs)</a:t>
            </a:r>
          </a:p>
        </p:txBody>
      </p:sp>
      <p:pic>
        <p:nvPicPr>
          <p:cNvPr id="4" name="Picture 3"/>
          <p:cNvPicPr>
            <a:picLocks noChangeAspect="1"/>
          </p:cNvPicPr>
          <p:nvPr/>
        </p:nvPicPr>
        <p:blipFill>
          <a:blip r:embed="rId2"/>
          <a:stretch>
            <a:fillRect/>
          </a:stretch>
        </p:blipFill>
        <p:spPr>
          <a:xfrm>
            <a:off x="899591" y="1888329"/>
            <a:ext cx="7295365" cy="4204967"/>
          </a:xfrm>
          <a:prstGeom prst="rect">
            <a:avLst/>
          </a:prstGeom>
        </p:spPr>
      </p:pic>
    </p:spTree>
    <p:extLst>
      <p:ext uri="{BB962C8B-B14F-4D97-AF65-F5344CB8AC3E}">
        <p14:creationId xmlns:p14="http://schemas.microsoft.com/office/powerpoint/2010/main" val="2491201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Compression with TECs</a:t>
            </a:r>
          </a:p>
        </p:txBody>
      </p:sp>
      <p:pic>
        <p:nvPicPr>
          <p:cNvPr id="4" name="Picture 3"/>
          <p:cNvPicPr>
            <a:picLocks noChangeAspect="1"/>
          </p:cNvPicPr>
          <p:nvPr/>
        </p:nvPicPr>
        <p:blipFill>
          <a:blip r:embed="rId2"/>
          <a:stretch>
            <a:fillRect/>
          </a:stretch>
        </p:blipFill>
        <p:spPr>
          <a:xfrm>
            <a:off x="899592" y="1420355"/>
            <a:ext cx="7128792" cy="4971394"/>
          </a:xfrm>
          <a:prstGeom prst="rect">
            <a:avLst/>
          </a:prstGeom>
        </p:spPr>
      </p:pic>
    </p:spTree>
    <p:extLst>
      <p:ext uri="{BB962C8B-B14F-4D97-AF65-F5344CB8AC3E}">
        <p14:creationId xmlns:p14="http://schemas.microsoft.com/office/powerpoint/2010/main" val="869404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rtlCol="0">
            <a:normAutofit fontScale="90000"/>
          </a:bodyPr>
          <a:lstStyle/>
          <a:p>
            <a:pPr fontAlgn="auto">
              <a:spcAft>
                <a:spcPts val="0"/>
              </a:spcAft>
              <a:defRPr/>
            </a:pPr>
            <a:r>
              <a:rPr lang="en-US" smtClean="0">
                <a:ea typeface="+mj-ea"/>
                <a:cs typeface="+mj-cs"/>
              </a:rPr>
              <a:t>SIA - Discovering all maximal translatable patterns (MTPs)</a:t>
            </a:r>
          </a:p>
        </p:txBody>
      </p:sp>
      <p:pic>
        <p:nvPicPr>
          <p:cNvPr id="24578" name="Picture 4" descr="SIA-point-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628775"/>
            <a:ext cx="2571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5" descr="SIA-vector-t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1484313"/>
            <a:ext cx="4432300"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6" descr="SIA-vec-point-pai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188" y="1557338"/>
            <a:ext cx="1316037"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 Box 7"/>
          <p:cNvSpPr txBox="1">
            <a:spLocks noChangeArrowheads="1"/>
          </p:cNvSpPr>
          <p:nvPr/>
        </p:nvSpPr>
        <p:spPr bwMode="auto">
          <a:xfrm>
            <a:off x="468313" y="4365625"/>
            <a:ext cx="7010400" cy="1938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2000">
                <a:latin typeface="Arial" charset="0"/>
              </a:rPr>
              <a:t>Pattern is </a:t>
            </a:r>
            <a:r>
              <a:rPr lang="en-US" sz="2000" i="1">
                <a:latin typeface="Arial" charset="0"/>
              </a:rPr>
              <a:t>translatable</a:t>
            </a:r>
            <a:r>
              <a:rPr lang="en-US" sz="2000">
                <a:latin typeface="Arial" charset="0"/>
              </a:rPr>
              <a:t> by vector </a:t>
            </a:r>
            <a:r>
              <a:rPr lang="en-US" sz="2000" i="1">
                <a:latin typeface="Arial" charset="0"/>
              </a:rPr>
              <a:t>v</a:t>
            </a:r>
            <a:r>
              <a:rPr lang="en-US" sz="2000">
                <a:latin typeface="Arial" charset="0"/>
              </a:rPr>
              <a:t> in</a:t>
            </a:r>
            <a:r>
              <a:rPr lang="en-US" sz="2000" i="1">
                <a:latin typeface="Arial" charset="0"/>
              </a:rPr>
              <a:t> </a:t>
            </a:r>
            <a:r>
              <a:rPr lang="en-US" sz="2000">
                <a:latin typeface="Arial" charset="0"/>
              </a:rPr>
              <a:t>dataset if it can be translated by </a:t>
            </a:r>
            <a:r>
              <a:rPr lang="en-US" sz="2000" i="1">
                <a:latin typeface="Arial" charset="0"/>
              </a:rPr>
              <a:t>v</a:t>
            </a:r>
            <a:r>
              <a:rPr lang="en-US" sz="2000">
                <a:latin typeface="Arial" charset="0"/>
              </a:rPr>
              <a:t> to give another pattern in the dataset</a:t>
            </a:r>
          </a:p>
          <a:p>
            <a:pPr>
              <a:spcBef>
                <a:spcPct val="50000"/>
              </a:spcBef>
            </a:pPr>
            <a:r>
              <a:rPr lang="en-US" sz="2000">
                <a:latin typeface="Arial" charset="0"/>
              </a:rPr>
              <a:t>MTP for a vector </a:t>
            </a:r>
            <a:r>
              <a:rPr lang="en-US" sz="2000" i="1">
                <a:latin typeface="Arial" charset="0"/>
              </a:rPr>
              <a:t>v</a:t>
            </a:r>
            <a:r>
              <a:rPr lang="en-US" sz="2000">
                <a:latin typeface="Arial" charset="0"/>
              </a:rPr>
              <a:t> contains all points mapped by </a:t>
            </a:r>
            <a:r>
              <a:rPr lang="en-US" sz="2000" i="1">
                <a:latin typeface="Arial" charset="0"/>
              </a:rPr>
              <a:t>v</a:t>
            </a:r>
            <a:r>
              <a:rPr lang="en-US" sz="2000">
                <a:latin typeface="Arial" charset="0"/>
              </a:rPr>
              <a:t> onto other points in the dataset</a:t>
            </a:r>
          </a:p>
          <a:p>
            <a:pPr>
              <a:spcBef>
                <a:spcPct val="50000"/>
              </a:spcBef>
            </a:pPr>
            <a:r>
              <a:rPr lang="en-US" sz="2000" i="1">
                <a:latin typeface="Arial" charset="0"/>
              </a:rPr>
              <a:t>O</a:t>
            </a:r>
            <a:r>
              <a:rPr lang="en-US" sz="2000">
                <a:latin typeface="Arial" charset="0"/>
              </a:rPr>
              <a:t>(</a:t>
            </a:r>
            <a:r>
              <a:rPr lang="en-US" sz="2000" i="1">
                <a:latin typeface="Arial" charset="0"/>
              </a:rPr>
              <a:t>kn</a:t>
            </a:r>
            <a:r>
              <a:rPr lang="en-US" sz="2000" baseline="30000">
                <a:latin typeface="Arial" charset="0"/>
              </a:rPr>
              <a:t>2</a:t>
            </a:r>
            <a:r>
              <a:rPr lang="en-US" sz="2000">
                <a:latin typeface="Arial" charset="0"/>
              </a:rPr>
              <a:t> log </a:t>
            </a:r>
            <a:r>
              <a:rPr lang="en-US" sz="2000" i="1">
                <a:latin typeface="Arial" charset="0"/>
              </a:rPr>
              <a:t>n</a:t>
            </a:r>
            <a:r>
              <a:rPr lang="en-US" sz="2000">
                <a:latin typeface="Arial" charset="0"/>
              </a:rPr>
              <a:t>) time, </a:t>
            </a:r>
            <a:r>
              <a:rPr lang="en-US" sz="2000" i="1">
                <a:latin typeface="Arial" charset="0"/>
              </a:rPr>
              <a:t>O</a:t>
            </a:r>
            <a:r>
              <a:rPr lang="en-US" sz="2000">
                <a:latin typeface="Arial" charset="0"/>
              </a:rPr>
              <a:t>(</a:t>
            </a:r>
            <a:r>
              <a:rPr lang="en-US" sz="2000" i="1">
                <a:latin typeface="Arial" charset="0"/>
              </a:rPr>
              <a:t>kn</a:t>
            </a:r>
            <a:r>
              <a:rPr lang="en-US" sz="2000" baseline="30000">
                <a:latin typeface="Arial" charset="0"/>
              </a:rPr>
              <a:t>2</a:t>
            </a:r>
            <a:r>
              <a:rPr lang="en-US" sz="2000">
                <a:latin typeface="Arial" charset="0"/>
              </a:rPr>
              <a:t>) space </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6556</TotalTime>
  <Words>2817</Words>
  <Application>Microsoft Macintosh PowerPoint</Application>
  <PresentationFormat>On-screen Show (4:3)</PresentationFormat>
  <Paragraphs>171</Paragraphs>
  <Slides>37</Slides>
  <Notes>8</Notes>
  <HiddenSlides>0</HiddenSlides>
  <MMClips>11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39" baseType="lpstr">
      <vt:lpstr>Office Theme</vt:lpstr>
      <vt:lpstr>Equation</vt:lpstr>
      <vt:lpstr>Compression-Based Geometric Pattern Discovery in Music</vt:lpstr>
      <vt:lpstr>Repeated patterns in music</vt:lpstr>
      <vt:lpstr>Repeated patterns in music</vt:lpstr>
      <vt:lpstr>Using multidimensional point sets to represent music (1)</vt:lpstr>
      <vt:lpstr>Using multidimensional point sets to represent music (2)</vt:lpstr>
      <vt:lpstr>Maximal translatable patterns (MTPs)</vt:lpstr>
      <vt:lpstr>Translational equivalence classes (TECs)</vt:lpstr>
      <vt:lpstr>Compression with TECs</vt:lpstr>
      <vt:lpstr>SIA - Discovering all maximal translatable patterns (MTPs)</vt:lpstr>
      <vt:lpstr>SIATEC - Discovering all occurrences of all MTPs</vt:lpstr>
      <vt:lpstr>Need for heuristics to isolate interesting MTPs</vt:lpstr>
      <vt:lpstr>Most musical repetitions are neither perceived nor intended</vt:lpstr>
      <vt:lpstr>Heuristics for isolating the “best” patterns</vt:lpstr>
      <vt:lpstr>COSIATEC</vt:lpstr>
      <vt:lpstr>Forth’s algorithm  (Forth 2012, Forth and Wiggins 2009)</vt:lpstr>
      <vt:lpstr>SIACT and SIAR (Collins et al. 2010, Collins 2011)</vt:lpstr>
      <vt:lpstr>SIATECCompress</vt:lpstr>
      <vt:lpstr>J.S. Bach, Fugue in C major, BWV 846</vt:lpstr>
      <vt:lpstr>J. S. Bach, Fugue in C minor, BWV 847</vt:lpstr>
      <vt:lpstr>J.S. Bach, Fugue in D major, BWV 850</vt:lpstr>
      <vt:lpstr>Example COSIATEC encoding of NLB folk song</vt:lpstr>
      <vt:lpstr>Results of using algorithms with NCD and 1-nn to classify NLB</vt:lpstr>
      <vt:lpstr>Discovering repeated themes and sections in the JKU PDD</vt:lpstr>
      <vt:lpstr>PowerPoint Presentation</vt:lpstr>
      <vt:lpstr>PowerPoint Presentation</vt:lpstr>
      <vt:lpstr>PowerPoint Presentation</vt:lpstr>
      <vt:lpstr>JKU results</vt:lpstr>
      <vt:lpstr>Evaluation of JKU PDD</vt:lpstr>
      <vt:lpstr>PowerPoint Presentation</vt:lpstr>
      <vt:lpstr>PowerPoint Presentation</vt:lpstr>
      <vt:lpstr>PowerPoint Presentation</vt:lpstr>
      <vt:lpstr>PowerPoint Presentation</vt:lpstr>
      <vt:lpstr>PowerPoint Presentation</vt:lpstr>
      <vt:lpstr>Example outputs</vt:lpstr>
      <vt:lpstr>Example outputs</vt:lpstr>
      <vt:lpstr>Example outputs</vt:lpstr>
      <vt:lpstr>Acknowledgements</vt:lpstr>
    </vt:vector>
  </TitlesOfParts>
  <Company>Goldsmiths College, University of London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Algorithms  for pattern discovery  and pitch spelling in music</dc:title>
  <dc:creator>David Meredith</dc:creator>
  <cp:lastModifiedBy>David Meredith</cp:lastModifiedBy>
  <cp:revision>355</cp:revision>
  <dcterms:created xsi:type="dcterms:W3CDTF">2006-03-06T14:21:44Z</dcterms:created>
  <dcterms:modified xsi:type="dcterms:W3CDTF">2014-09-19T14:12:11Z</dcterms:modified>
</cp:coreProperties>
</file>